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73" r:id="rId1"/>
  </p:sldMasterIdLst>
  <p:notesMasterIdLst>
    <p:notesMasterId r:id="rId29"/>
  </p:notesMasterIdLst>
  <p:handoutMasterIdLst>
    <p:handoutMasterId r:id="rId30"/>
  </p:handoutMasterIdLst>
  <p:sldIdLst>
    <p:sldId id="707" r:id="rId2"/>
    <p:sldId id="793" r:id="rId3"/>
    <p:sldId id="727" r:id="rId4"/>
    <p:sldId id="795" r:id="rId5"/>
    <p:sldId id="796" r:id="rId6"/>
    <p:sldId id="797" r:id="rId7"/>
    <p:sldId id="728" r:id="rId8"/>
    <p:sldId id="798" r:id="rId9"/>
    <p:sldId id="799" r:id="rId10"/>
    <p:sldId id="800" r:id="rId11"/>
    <p:sldId id="810" r:id="rId12"/>
    <p:sldId id="809" r:id="rId13"/>
    <p:sldId id="808" r:id="rId14"/>
    <p:sldId id="783" r:id="rId15"/>
    <p:sldId id="784" r:id="rId16"/>
    <p:sldId id="770" r:id="rId17"/>
    <p:sldId id="802" r:id="rId18"/>
    <p:sldId id="803" r:id="rId19"/>
    <p:sldId id="804" r:id="rId20"/>
    <p:sldId id="785" r:id="rId21"/>
    <p:sldId id="786" r:id="rId22"/>
    <p:sldId id="787" r:id="rId23"/>
    <p:sldId id="788" r:id="rId24"/>
    <p:sldId id="789" r:id="rId25"/>
    <p:sldId id="776" r:id="rId26"/>
    <p:sldId id="806" r:id="rId27"/>
    <p:sldId id="8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1854"/>
  </p:normalViewPr>
  <p:slideViewPr>
    <p:cSldViewPr snapToGrid="0">
      <p:cViewPr varScale="1">
        <p:scale>
          <a:sx n="113" d="100"/>
          <a:sy n="113" d="100"/>
        </p:scale>
        <p:origin x="1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76C25B80-C4FD-CC48-A848-0983F38027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ahoma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B580C238-C78A-D642-A940-7100F79ACD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ahoma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86A50B71-8B89-D544-97BD-303B45E89C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ahoma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95C89A99-5D0C-904F-8766-87B1D0CC7F1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fld id="{5537D759-D17A-5E41-9118-FAAA7B787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3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ECB178A-BF60-5046-B3D3-A96B43009A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5D2D2E0-7FA6-C446-B826-C19EA5054C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1AA20B1-0F8B-CC4D-A933-63CFBF3289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1837AD6E-2836-B445-A10B-E6DD44A402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A559E97E-3788-7443-A1BC-A230EB36D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0C1ACCE0-5510-C140-B9EB-35A47E49D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Taylor et al, Arch Gen</a:t>
            </a:r>
          </a:p>
          <a:p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Psych 2006, 63;831</a:t>
            </a:r>
          </a:p>
          <a:p>
            <a:endParaRPr lang="en-US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Jacobi et al, Psych Med, </a:t>
            </a:r>
          </a:p>
          <a:p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31;1; 2011</a:t>
            </a:r>
          </a:p>
          <a:p>
            <a:endParaRPr lang="en-US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Drewnowski et al, Am J </a:t>
            </a:r>
          </a:p>
          <a:p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Psych,  1994;151;1217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4DDE616-0C98-B741-9B99-8FB2C786AA39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We saw this coming over the course of the trial</a:t>
            </a: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C823AEE-81C1-AB46-A4B5-EB858C03E261}" type="slidenum">
              <a:rPr lang="de-DE">
                <a:latin typeface="Times New Roman" charset="0"/>
                <a:cs typeface="ＭＳ Ｐゴシック" charset="0"/>
              </a:rPr>
              <a:pPr/>
              <a:t>25</a:t>
            </a:fld>
            <a:endParaRPr lang="de-DE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We saw this coming over the course of the trial</a:t>
            </a: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C823AEE-81C1-AB46-A4B5-EB858C03E261}" type="slidenum">
              <a:rPr lang="de-DE">
                <a:latin typeface="Times New Roman" charset="0"/>
                <a:cs typeface="ＭＳ Ｐゴシック" charset="0"/>
              </a:rPr>
              <a:pPr/>
              <a:t>26</a:t>
            </a:fld>
            <a:endParaRPr lang="de-DE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Add visual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5005254-8EBE-1544-AD2F-EC1A69A8E0FD}" type="slidenum">
              <a:rPr lang="en-US">
                <a:latin typeface="Times New Roman" charset="0"/>
                <a:cs typeface="ＭＳ Ｐゴシック" charset="0"/>
              </a:rPr>
              <a:pPr/>
              <a:t>3</a:t>
            </a:fld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Helvetica" charset="0"/>
              </a:rPr>
              <a:t>, developed collaboratively with campus stakeholders (e.g., identified HBI liaison in the counseling/health center—typically a counselor),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CCE0-5510-C140-B9EB-35A47E49D0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7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Add visual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F82BE74-ECD8-EB47-8B93-98FDFB35F5EC}" type="slidenum">
              <a:rPr lang="en-US">
                <a:latin typeface="Times New Roman" charset="0"/>
                <a:cs typeface="ＭＳ Ｐゴシック" charset="0"/>
              </a:rPr>
              <a:pPr/>
              <a:t>7</a:t>
            </a:fld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We saw this coming over the course of the trial</a:t>
            </a: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A6760EB-4727-714A-89AD-8100698540D2}" type="slidenum">
              <a:rPr lang="de-DE">
                <a:latin typeface="Times New Roman" charset="0"/>
                <a:cs typeface="ＭＳ Ｐゴシック" charset="0"/>
              </a:rPr>
              <a:pPr/>
              <a:t>11</a:t>
            </a:fld>
            <a:endParaRPr lang="de-DE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We saw this coming over the course of the trial</a:t>
            </a: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CFF6545-E985-8546-BA63-9D477795A741}" type="slidenum">
              <a:rPr lang="de-DE">
                <a:latin typeface="Times New Roman" charset="0"/>
                <a:cs typeface="ＭＳ Ｐゴシック" charset="0"/>
              </a:rPr>
              <a:pPr/>
              <a:t>12</a:t>
            </a:fld>
            <a:endParaRPr lang="de-DE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We saw this coming over the course of the trial</a:t>
            </a: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DA109EB-8043-224C-8110-056EAB4BE735}" type="slidenum">
              <a:rPr lang="de-DE">
                <a:latin typeface="Times New Roman" charset="0"/>
                <a:cs typeface="ＭＳ Ｐゴシック" charset="0"/>
              </a:rPr>
              <a:pPr/>
              <a:t>14</a:t>
            </a:fld>
            <a:endParaRPr lang="de-DE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We saw this coming over the course of the trial</a:t>
            </a:r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83EC083-E24A-D44C-A840-261BFCB0F6B2}" type="slidenum">
              <a:rPr lang="de-DE">
                <a:latin typeface="Times New Roman" charset="0"/>
                <a:cs typeface="ＭＳ Ｐゴシック" charset="0"/>
              </a:rPr>
              <a:pPr/>
              <a:t>15</a:t>
            </a:fld>
            <a:endParaRPr lang="de-DE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baselkne</a:t>
            </a:r>
            <a:endParaRPr lang="en-US" dirty="0"/>
          </a:p>
          <a:p>
            <a:r>
              <a:rPr lang="en-US" dirty="0"/>
              <a:t>2 is six months</a:t>
            </a:r>
          </a:p>
          <a:p>
            <a:r>
              <a:rPr lang="en-US" dirty="0"/>
              <a:t>3 is one year</a:t>
            </a:r>
          </a:p>
          <a:p>
            <a:r>
              <a:rPr lang="en-US" dirty="0"/>
              <a:t>4 is two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CCE0-5510-C140-B9EB-35A47E49D0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9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2284-3C7A-034F-84D8-1CC4EF844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822B5-D1A4-D64F-82DE-F98B87EFF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FC473-ADB3-7244-926B-E993027B5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4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745F-E060-B44A-81B2-E369A16F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48CCA-460D-6A40-959A-3B24980F3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8F56-4CEF-A148-A7E6-5A56C138E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4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58E11-179E-2649-BFB8-BD945DFA3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83ACF-63DE-3442-BA01-629986E92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5ACE6-1EAE-4D4F-B51D-84937856D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4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5CC4-A209-FE41-B40C-6022165C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70BB-626C-9540-8B29-3C04567AF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B9653-C5E0-3149-B26E-56BAE7B2D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0CBC-850C-9847-A844-EB19D161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897C2-BF9C-A145-AD3A-4DE2BEA36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FA59B-6312-484C-AACC-BEA7F7BA7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E6FF-3C3D-7C45-B788-ACE648B4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D1B5-BC13-FF41-A958-3A6458F09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0D199-A569-7C49-A34C-40856297E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4C6F-0185-0F46-87D8-5FE9C1F76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32CF-2110-B34C-885A-86B29413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BC763-5F04-A749-89C2-D0882582D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DA93B-2899-A74A-BD24-2BBB7F94B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9F720-9AB9-E84B-8342-87B4A674A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BF9A7-B4F0-764D-9F56-88F8A81D2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00D60-1B91-A24A-98F4-1357384383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0DCD-B793-9C4C-AE56-253F7393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E0C0-14F7-1847-98BE-F85F134B7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D1A76-BAAA-A940-A725-B6EA92C5B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F160-842D-524B-8466-DB74D27B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218F-7097-AF4C-BDD2-74C8E439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05615-4BCB-594C-A9C5-D26ABD4A2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321E3-0DCB-744A-966F-D149725B5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4F89-C91C-9241-A652-7515FB62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D84F6-F662-B64E-9EA6-B33602751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8C49B-8B3B-2040-AE9F-18FDE6130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3012-DA64-7D4F-84C2-84B79D867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8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8744-AEE3-354D-83F5-4A0D0A09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E0CE-05C9-7F4C-8401-6C4EE91F1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91FE-D520-7847-8A5E-94EF3E316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D5707D3-C7AC-9A42-8A8F-376E9E536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ransition spd="slow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>
            <a:extLst>
              <a:ext uri="{FF2B5EF4-FFF2-40B4-BE49-F238E27FC236}">
                <a16:creationId xmlns:a16="http://schemas.microsoft.com/office/drawing/2014/main" id="{5004E55C-DBAA-1B4A-B550-BCF5C84CF0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22363"/>
            <a:ext cx="8064500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sz="4000" dirty="0">
                <a:solidFill>
                  <a:srgbClr val="FFFF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Helvetica" pitchFamily="2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Guided Self-Help Intervention for College Women with Eating Disorders: Long-term Results from a Large Randomized Control Trial</a:t>
            </a:r>
            <a:endParaRPr lang="en-US" altLang="en-US" sz="2000" dirty="0">
              <a:solidFill>
                <a:srgbClr val="FFFF00"/>
              </a:solidFill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ubtitle 1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57638"/>
            <a:ext cx="6858000" cy="1655762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C. Barr Taylor, Ellen E. Fitzsimmons-Craft, Mickey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Trockel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, Grace E.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Monterubi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Neha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 J.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Goel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Shiri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Sadeh-Sharvit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, Katherine N.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Balantekin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, Dawn M.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Eichen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, Rachael E.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Flatt,Marie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-Laure Firebaugh,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Corinna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 Jacobi, Andrea K. Graham,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Burkhardt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 Funk, Denise E.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Wilfley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  <a:cs typeface="Times New Roman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 noChangeArrowheads="1"/>
          </p:cNvSpPr>
          <p:nvPr>
            <p:ph type="title"/>
          </p:nvPr>
        </p:nvSpPr>
        <p:spPr>
          <a:xfrm>
            <a:off x="623888" y="952500"/>
            <a:ext cx="7886700" cy="1133475"/>
          </a:xfrm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  <a:latin typeface="Helvetica" charset="0"/>
              </a:rPr>
              <a:t>Intervention:</a:t>
            </a:r>
          </a:p>
        </p:txBody>
      </p:sp>
      <p:sp>
        <p:nvSpPr>
          <p:cNvPr id="45058" name="Conten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23888" y="2085975"/>
            <a:ext cx="7886700" cy="34893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40 sessions, over six months, organized as 9 themes </a:t>
            </a:r>
          </a:p>
          <a:p>
            <a:endParaRPr lang="en-US" sz="2000" dirty="0">
              <a:solidFill>
                <a:schemeClr val="tx1"/>
              </a:solidFill>
              <a:latin typeface="Helvetica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Coached (via texts, optional one phone call)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Note: program was changed after year one from weekly paced, to self-paced</a:t>
            </a:r>
            <a:endParaRPr lang="en-US" dirty="0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/>
            <a:endParaRPr lang="en-US" sz="32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23554" name="Picture 1" descr="Screen Shot 2016-03-18 at 2.47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27972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Screen Shot 2016-03-18 at 2.50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732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07769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 noChangeArrowheads="1"/>
          </p:cNvSpPr>
          <p:nvPr>
            <p:ph type="title"/>
          </p:nvPr>
        </p:nvSpPr>
        <p:spPr>
          <a:xfrm>
            <a:off x="623888" y="952500"/>
            <a:ext cx="7886700" cy="1133475"/>
          </a:xfrm>
        </p:spPr>
        <p:txBody>
          <a:bodyPr/>
          <a:lstStyle/>
          <a:p>
            <a:endParaRPr lang="en-US" sz="32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5058" name="Conten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23888" y="2085975"/>
            <a:ext cx="7886700" cy="34893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091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G_38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925638"/>
            <a:ext cx="217011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2" name="IMG_39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908175"/>
            <a:ext cx="2176462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3" name="IMG_38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930400"/>
            <a:ext cx="217646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400050" y="423863"/>
            <a:ext cx="2251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Meal Planning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Tools</a:t>
            </a: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409950" y="411163"/>
            <a:ext cx="2439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Self-Monitoring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Logs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6510338" y="469900"/>
            <a:ext cx="1792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Tool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Dashboard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Coach Messaging</a:t>
            </a:r>
            <a:endParaRPr lang="en-US" sz="3200" b="1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2765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825625"/>
            <a:ext cx="6934200" cy="4351338"/>
          </a:xfrm>
          <a:noFill/>
        </p:spPr>
      </p:pic>
    </p:spTree>
    <p:custDataLst>
      <p:tags r:id="rId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Data Analysis:</a:t>
            </a:r>
          </a:p>
        </p:txBody>
      </p:sp>
      <p:sp>
        <p:nvSpPr>
          <p:cNvPr id="29698" name="Content Placeholder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Helvetica" charset="0"/>
                <a:cs typeface="Times New Roman" charset="0"/>
              </a:rPr>
              <a:t>Intention to treat</a:t>
            </a: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Helvetica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Helvetica" charset="0"/>
                <a:cs typeface="Times New Roman" charset="0"/>
              </a:rPr>
              <a:t>Mixed models for continuous variables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Helvetica" charset="0"/>
              </a:rPr>
              <a:t>Results: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6100"/>
            <a:ext cx="5778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Helvetica" charset="0"/>
              </a:rPr>
              <a:t>Adherence:</a:t>
            </a:r>
          </a:p>
        </p:txBody>
      </p:sp>
      <p:sp>
        <p:nvSpPr>
          <p:cNvPr id="4608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Year 1 (N =125)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	17% complete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	SD 31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	Median 3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Years 2 an 3 (N </a:t>
            </a:r>
            <a:r>
              <a:rPr lang="mr-IN" dirty="0">
                <a:latin typeface="Calibri" charset="0"/>
              </a:rPr>
              <a:t>–</a:t>
            </a:r>
            <a:r>
              <a:rPr lang="en-US" dirty="0">
                <a:latin typeface="Calibri" charset="0"/>
              </a:rPr>
              <a:t> 238)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	39 % complete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	SD 38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	Median 20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  <a:latin typeface="Helvetica" charset="0"/>
              </a:rPr>
              <a:t>Years 2 &amp; 3 Adherence </a:t>
            </a:r>
            <a:br>
              <a:rPr lang="en-US" b="1">
                <a:solidFill>
                  <a:srgbClr val="FFFF00"/>
                </a:solidFill>
                <a:latin typeface="Helvetica" charset="0"/>
              </a:rPr>
            </a:br>
            <a:r>
              <a:rPr lang="en-US" b="1">
                <a:solidFill>
                  <a:srgbClr val="FFFF00"/>
                </a:solidFill>
                <a:latin typeface="Helvetica" charset="0"/>
              </a:rPr>
              <a:t>(units = components in the program)</a:t>
            </a:r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225" y="1433513"/>
            <a:ext cx="4791075" cy="5059362"/>
          </a:xfr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9050"/>
            <a:ext cx="90551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FF00"/>
                </a:solidFill>
                <a:latin typeface="Helvetica" charset="0"/>
                <a:cs typeface="Times New Roman" charset="0"/>
              </a:rPr>
              <a:t>Results</a:t>
            </a:r>
          </a:p>
        </p:txBody>
      </p:sp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6563"/>
            <a:ext cx="802005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Results</a:t>
            </a:r>
            <a:endParaRPr lang="en-US" sz="3200" b="1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690688"/>
            <a:ext cx="8026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Results</a:t>
            </a:r>
            <a:endParaRPr lang="en-US" sz="3200" b="1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01788"/>
            <a:ext cx="7904162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Helvetica" charset="0"/>
                <a:cs typeface="Times New Roman" charset="0"/>
              </a:rPr>
              <a:t>Results</a:t>
            </a:r>
            <a:endParaRPr lang="en-US" sz="3200" b="1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597025"/>
            <a:ext cx="72517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FF00"/>
                </a:solidFill>
                <a:latin typeface="Helvetica" charset="0"/>
                <a:cs typeface="Times New Roman" charset="0"/>
              </a:rPr>
              <a:t>Results</a:t>
            </a: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514475"/>
            <a:ext cx="75533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Helvetica" charset="0"/>
                <a:cs typeface="Arial" charset="0"/>
              </a:rPr>
              <a:t>Summary</a:t>
            </a:r>
            <a:endParaRPr lang="en-US" sz="3200" b="1">
              <a:latin typeface="Helvetica" charset="0"/>
              <a:cs typeface="Arial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5E269-FC91-924B-98DB-1273419B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200" dirty="0">
                <a:latin typeface="Helvetica" charset="0"/>
              </a:rPr>
              <a:t>An on-line, coached eating disorder program significantly reduced:</a:t>
            </a: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200" dirty="0">
                <a:latin typeface="Helvetica" charset="0"/>
              </a:rPr>
              <a:t>	eating disorder pathology, </a:t>
            </a: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200" dirty="0">
                <a:latin typeface="Helvetica" charset="0"/>
              </a:rPr>
              <a:t>	clinical Impairment and </a:t>
            </a: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200" dirty="0">
                <a:latin typeface="Helvetica" charset="0"/>
              </a:rPr>
              <a:t>	depression</a:t>
            </a: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endParaRPr lang="en-US" sz="2200" dirty="0">
              <a:latin typeface="Helvetica" charset="0"/>
            </a:endParaRP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200" dirty="0">
                <a:latin typeface="Helvetica" charset="0"/>
              </a:rPr>
              <a:t>Long-term abstinence rates were lower than expected, suggesting program efficacy could be improved</a:t>
            </a:r>
          </a:p>
          <a:p>
            <a:pPr marL="0" indent="0">
              <a:lnSpc>
                <a:spcPct val="70000"/>
              </a:lnSpc>
            </a:pPr>
            <a:endParaRPr lang="en-US" sz="2200" dirty="0">
              <a:latin typeface="Helvetica" charset="0"/>
            </a:endParaRP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200" dirty="0">
                <a:latin typeface="Helvetica" charset="0"/>
              </a:rPr>
              <a:t>Contribution of “realized therapy” (e.g. also seeing face-to-face and other sources), TBD</a:t>
            </a:r>
          </a:p>
          <a:p>
            <a:pPr marL="0" indent="0">
              <a:lnSpc>
                <a:spcPct val="70000"/>
              </a:lnSpc>
            </a:pPr>
            <a:endParaRPr lang="en-US" sz="2200" dirty="0">
              <a:latin typeface="Helvetica" charset="0"/>
            </a:endParaRP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200" dirty="0">
                <a:latin typeface="Helvetica" charset="0"/>
              </a:rPr>
              <a:t>Effects of academic performance TBC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latin typeface="Helvetica" charset="0"/>
                <a:cs typeface="Arial" charset="0"/>
              </a:rPr>
              <a:t>Summary</a:t>
            </a:r>
            <a:endParaRPr lang="en-US" sz="3200" b="1">
              <a:latin typeface="Helvetica" charset="0"/>
              <a:cs typeface="Arial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5E269-FC91-924B-98DB-1273419B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</a:pPr>
            <a:endParaRPr lang="en-US" sz="2200" dirty="0">
              <a:latin typeface="Helvetica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>
                <a:latin typeface="Helvetica" charset="0"/>
              </a:rPr>
              <a:t>Program was very inexpensive: $40/month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>
                <a:latin typeface="Helvetica" charset="0"/>
              </a:rPr>
              <a:t>but no longer available (😒) </a:t>
            </a: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endParaRPr lang="en-US" sz="2200" dirty="0"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84059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Helvetica" charset="0"/>
              </a:rPr>
              <a:t>Implications/Conclusions:</a:t>
            </a:r>
          </a:p>
        </p:txBody>
      </p:sp>
      <p:sp>
        <p:nvSpPr>
          <p:cNvPr id="4710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Coached on-line programs can be effective</a:t>
            </a:r>
          </a:p>
          <a:p>
            <a:pPr lvl="1"/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Helvetica" charset="0"/>
              </a:rPr>
              <a:t>Adherence/engagement needs to be improved</a:t>
            </a:r>
          </a:p>
          <a:p>
            <a:pPr>
              <a:buFontTx/>
              <a:buChar char="•"/>
            </a:pPr>
            <a:endParaRPr lang="en-US" dirty="0">
              <a:latin typeface="Helvetica" charset="0"/>
            </a:endParaRPr>
          </a:p>
          <a:p>
            <a:pPr marL="0" indent="0">
              <a:buNone/>
            </a:pPr>
            <a:r>
              <a:rPr lang="en-US" dirty="0">
                <a:latin typeface="Helvetica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DA97CC-9E97-8E41-8C71-41EF9ED0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3600" b="1" dirty="0">
                <a:solidFill>
                  <a:srgbClr val="FFFF00"/>
                </a:solidFill>
                <a:latin typeface="Helvetica" pitchFamily="2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FF00"/>
                </a:solidFill>
                <a:latin typeface="Helvetica" pitchFamily="2" charset="0"/>
                <a:ea typeface="+mj-ea"/>
                <a:cs typeface="Times New Roman" panose="02020603050405020304" pitchFamily="18" charset="0"/>
              </a:rPr>
              <a:t>Healthy Body Image/NIMH Screen</a:t>
            </a:r>
            <a:endParaRPr lang="en-US" b="1" dirty="0">
              <a:ea typeface="+mj-ea"/>
            </a:endParaRPr>
          </a:p>
        </p:txBody>
      </p:sp>
      <p:grpSp>
        <p:nvGrpSpPr>
          <p:cNvPr id="18434" name="Group 23"/>
          <p:cNvGrpSpPr>
            <a:grpSpLocks/>
          </p:cNvGrpSpPr>
          <p:nvPr/>
        </p:nvGrpSpPr>
        <p:grpSpPr bwMode="auto">
          <a:xfrm>
            <a:off x="379413" y="1690688"/>
            <a:ext cx="8385175" cy="4359275"/>
            <a:chOff x="300038" y="1295400"/>
            <a:chExt cx="8386762" cy="4359275"/>
          </a:xfrm>
        </p:grpSpPr>
        <p:sp>
          <p:nvSpPr>
            <p:cNvPr id="18435" name="TextBox 48"/>
            <p:cNvSpPr txBox="1">
              <a:spLocks noChangeArrowheads="1"/>
            </p:cNvSpPr>
            <p:nvPr/>
          </p:nvSpPr>
          <p:spPr bwMode="auto">
            <a:xfrm>
              <a:off x="457200" y="1295400"/>
              <a:ext cx="82296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  <a:latin typeface="Arial" charset="0"/>
                  <a:cs typeface="ＭＳ Ｐゴシック" charset="0"/>
                </a:rPr>
                <a:t>Screening Algorithm: Stanford-Washington University ED Screen</a:t>
              </a: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0CE1181B-BE9A-614E-9B4B-11941CCC7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910" y="2022475"/>
              <a:ext cx="1295645" cy="1098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600" dirty="0">
                  <a:solidFill>
                    <a:schemeClr val="accent2">
                      <a:lumMod val="75000"/>
                    </a:schemeClr>
                  </a:solidFill>
                </a:rPr>
                <a:t>Low risk for ED</a:t>
              </a:r>
            </a:p>
            <a:p>
              <a:pPr>
                <a:defRPr/>
              </a:pPr>
              <a:r>
                <a:rPr lang="en-US" altLang="en-US" sz="1600" dirty="0"/>
                <a:t>WCS &lt; 45</a:t>
              </a:r>
            </a:p>
            <a:p>
              <a:pPr>
                <a:defRPr/>
              </a:pPr>
              <a:r>
                <a:rPr lang="en-US" altLang="en-US" sz="1600" dirty="0"/>
                <a:t>Screen --</a:t>
              </a:r>
            </a:p>
          </p:txBody>
        </p:sp>
        <p:cxnSp>
          <p:nvCxnSpPr>
            <p:cNvPr id="18437" name="Straight Connector 9"/>
            <p:cNvCxnSpPr>
              <a:cxnSpLocks noChangeShapeType="1"/>
            </p:cNvCxnSpPr>
            <p:nvPr/>
          </p:nvCxnSpPr>
          <p:spPr bwMode="auto">
            <a:xfrm rot="5400000">
              <a:off x="3038475" y="1912938"/>
              <a:ext cx="3825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848519" y="3417094"/>
              <a:ext cx="609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23BD0287-1D63-3045-B12B-B545B6236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164" y="2092325"/>
              <a:ext cx="1829146" cy="85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600" dirty="0">
                  <a:solidFill>
                    <a:schemeClr val="accent2">
                      <a:lumMod val="75000"/>
                    </a:schemeClr>
                  </a:solidFill>
                </a:rPr>
                <a:t>High risk </a:t>
              </a:r>
              <a:r>
                <a:rPr lang="en-US" altLang="en-US" sz="1600" dirty="0"/>
                <a:t>for ED</a:t>
              </a:r>
            </a:p>
            <a:p>
              <a:pPr>
                <a:defRPr/>
              </a:pPr>
              <a:r>
                <a:rPr lang="en-US" altLang="en-US" sz="1600" dirty="0"/>
                <a:t>WCS &gt; 47</a:t>
              </a:r>
            </a:p>
            <a:p>
              <a:pPr>
                <a:defRPr/>
              </a:pPr>
              <a:r>
                <a:rPr lang="en-US" altLang="en-US" sz="1600" dirty="0"/>
                <a:t>ED screen --</a:t>
              </a:r>
            </a:p>
          </p:txBody>
        </p:sp>
        <p:cxnSp>
          <p:nvCxnSpPr>
            <p:cNvPr id="18440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5376863" y="3451225"/>
              <a:ext cx="20637" cy="6111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C532F5-12E3-5C4D-8322-5B98805B37A7}"/>
                </a:ext>
              </a:extLst>
            </p:cNvPr>
            <p:cNvSpPr txBox="1"/>
            <p:nvPr/>
          </p:nvSpPr>
          <p:spPr>
            <a:xfrm>
              <a:off x="2335598" y="3787775"/>
              <a:ext cx="1829146" cy="1322387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pitchFamily="-109" charset="0"/>
                  <a:ea typeface="+mn-ea"/>
                </a:rPr>
                <a:t>Offered </a:t>
              </a:r>
              <a:r>
                <a:rPr lang="en-US" sz="1600" dirty="0">
                  <a:solidFill>
                    <a:srgbClr val="7030A0"/>
                  </a:solidFill>
                  <a:latin typeface="Arial" pitchFamily="-109" charset="0"/>
                  <a:ea typeface="+mn-ea"/>
                </a:rPr>
                <a:t>on-line targeted</a:t>
              </a:r>
            </a:p>
            <a:p>
              <a:pPr>
                <a:defRPr/>
              </a:pPr>
              <a:r>
                <a:rPr lang="en-US" sz="1600" dirty="0">
                  <a:latin typeface="Arial" pitchFamily="-109" charset="0"/>
                  <a:ea typeface="+mn-ea"/>
                </a:rPr>
                <a:t>ED prevention</a:t>
              </a:r>
            </a:p>
            <a:p>
              <a:pPr>
                <a:defRPr/>
              </a:pPr>
              <a:r>
                <a:rPr lang="en-US" sz="1600" dirty="0">
                  <a:latin typeface="Arial" pitchFamily="-109" charset="0"/>
                  <a:ea typeface="+mn-ea"/>
                </a:rPr>
                <a:t>Program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itchFamily="-109" charset="0"/>
                  <a:ea typeface="+mn-ea"/>
                </a:rPr>
                <a:t>(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  <a:latin typeface="Arial" pitchFamily="-109" charset="0"/>
                  <a:ea typeface="+mn-ea"/>
                </a:rPr>
                <a:t>StudentBodies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itchFamily="-109" charset="0"/>
                  <a:ea typeface="+mn-ea"/>
                </a:rPr>
                <a:t>)</a:t>
              </a:r>
            </a:p>
          </p:txBody>
        </p:sp>
        <p:cxnSp>
          <p:nvCxnSpPr>
            <p:cNvPr id="1844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348288" y="1935163"/>
              <a:ext cx="382587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43" name="TextBox 12"/>
            <p:cNvSpPr txBox="1">
              <a:spLocks noChangeArrowheads="1"/>
            </p:cNvSpPr>
            <p:nvPr/>
          </p:nvSpPr>
          <p:spPr bwMode="auto">
            <a:xfrm>
              <a:off x="4792663" y="2092325"/>
              <a:ext cx="1295400" cy="1343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C00000"/>
                  </a:solidFill>
                  <a:latin typeface="Arial" charset="0"/>
                  <a:cs typeface="ＭＳ Ｐゴシック" charset="0"/>
                </a:rPr>
                <a:t>Clinical ED  </a:t>
              </a:r>
              <a:r>
                <a:rPr lang="en-US" sz="1600" b="1">
                  <a:latin typeface="Arial" charset="0"/>
                  <a:cs typeface="ＭＳ Ｐゴシック" charset="0"/>
                </a:rPr>
                <a:t>(DSM V)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No AN 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Stable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No SI </a:t>
              </a:r>
            </a:p>
          </p:txBody>
        </p:sp>
        <p:cxnSp>
          <p:nvCxnSpPr>
            <p:cNvPr id="18444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2788444" y="3348831"/>
              <a:ext cx="8382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167448-6992-A945-8348-B859E6BE573A}"/>
                </a:ext>
              </a:extLst>
            </p:cNvPr>
            <p:cNvSpPr txBox="1"/>
            <p:nvPr/>
          </p:nvSpPr>
          <p:spPr>
            <a:xfrm>
              <a:off x="4539465" y="4046537"/>
              <a:ext cx="1905361" cy="1570038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pitchFamily="-109" charset="0"/>
                  <a:ea typeface="+mn-ea"/>
                </a:rPr>
                <a:t>Treatment recommended:</a:t>
              </a:r>
            </a:p>
            <a:p>
              <a:pPr>
                <a:defRPr/>
              </a:pPr>
              <a:r>
                <a:rPr lang="en-US" sz="1600" dirty="0">
                  <a:latin typeface="Arial" pitchFamily="-109" charset="0"/>
                  <a:ea typeface="+mn-ea"/>
                </a:rPr>
                <a:t>*Offered </a:t>
              </a:r>
              <a:r>
                <a:rPr lang="en-US" sz="1600" dirty="0">
                  <a:solidFill>
                    <a:srgbClr val="7030A0"/>
                  </a:solidFill>
                  <a:latin typeface="Arial" pitchFamily="-109" charset="0"/>
                  <a:ea typeface="+mn-ea"/>
                </a:rPr>
                <a:t>indicated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7030A0"/>
                  </a:solidFill>
                  <a:latin typeface="Arial" pitchFamily="-109" charset="0"/>
                  <a:ea typeface="+mn-ea"/>
                </a:rPr>
                <a:t>ED RX Program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itchFamily="-109" charset="0"/>
                  <a:ea typeface="+mn-ea"/>
                </a:rPr>
                <a:t>(Lantern or EB-ED based on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  <a:latin typeface="Arial" pitchFamily="-109" charset="0"/>
                  <a:ea typeface="+mn-ea"/>
                </a:rPr>
                <a:t>iCare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itchFamily="-109" charset="0"/>
                  <a:ea typeface="+mn-ea"/>
                </a:rPr>
                <a:t>)</a:t>
              </a:r>
            </a:p>
          </p:txBody>
        </p:sp>
        <p:sp>
          <p:nvSpPr>
            <p:cNvPr id="18446" name="TextBox 19"/>
            <p:cNvSpPr txBox="1">
              <a:spLocks noChangeArrowheads="1"/>
            </p:cNvSpPr>
            <p:nvPr/>
          </p:nvSpPr>
          <p:spPr bwMode="auto">
            <a:xfrm>
              <a:off x="6777038" y="2114550"/>
              <a:ext cx="1295400" cy="15700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C00000"/>
                  </a:solidFill>
                  <a:latin typeface="Arial" charset="0"/>
                  <a:cs typeface="ＭＳ Ｐゴシック" charset="0"/>
                </a:rPr>
                <a:t>Clinical ED  </a:t>
              </a:r>
              <a:r>
                <a:rPr lang="en-US" sz="1600" b="1">
                  <a:latin typeface="Arial" charset="0"/>
                  <a:cs typeface="ＭＳ Ｐゴシック" charset="0"/>
                </a:rPr>
                <a:t>(DSM V)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Possible AN 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Unstable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No SI </a:t>
              </a:r>
            </a:p>
          </p:txBody>
        </p:sp>
        <p:cxnSp>
          <p:nvCxnSpPr>
            <p:cNvPr id="18447" name="Straight Connector 20"/>
            <p:cNvCxnSpPr>
              <a:cxnSpLocks noChangeShapeType="1"/>
            </p:cNvCxnSpPr>
            <p:nvPr/>
          </p:nvCxnSpPr>
          <p:spPr bwMode="auto">
            <a:xfrm rot="5400000">
              <a:off x="7242175" y="1912938"/>
              <a:ext cx="3825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48" name="TextBox 24"/>
            <p:cNvSpPr txBox="1">
              <a:spLocks noChangeArrowheads="1"/>
            </p:cNvSpPr>
            <p:nvPr/>
          </p:nvSpPr>
          <p:spPr bwMode="auto">
            <a:xfrm>
              <a:off x="6926263" y="4311650"/>
              <a:ext cx="990600" cy="1343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7030A0"/>
                  </a:solidFill>
                  <a:latin typeface="Arial" charset="0"/>
                  <a:cs typeface="ＭＳ Ｐゴシック" charset="0"/>
                </a:rPr>
                <a:t>Referral</a:t>
              </a:r>
              <a:r>
                <a:rPr lang="en-US" sz="1600" b="1">
                  <a:solidFill>
                    <a:srgbClr val="C1FFC1"/>
                  </a:solidFill>
                  <a:latin typeface="Arial" charset="0"/>
                  <a:cs typeface="ＭＳ Ｐゴシック" charset="0"/>
                </a:rPr>
                <a:t> </a:t>
              </a:r>
              <a:r>
                <a:rPr lang="en-US" sz="1600" b="1">
                  <a:latin typeface="Arial" charset="0"/>
                  <a:cs typeface="ＭＳ Ｐゴシック" charset="0"/>
                </a:rPr>
                <a:t>for In- person eval, rx</a:t>
              </a:r>
            </a:p>
            <a:p>
              <a:endParaRPr lang="en-US" sz="1600" b="1">
                <a:solidFill>
                  <a:srgbClr val="C1FFC1"/>
                </a:solidFill>
                <a:latin typeface="Arial" charset="0"/>
                <a:cs typeface="ＭＳ Ｐゴシック" charset="0"/>
              </a:endParaRPr>
            </a:p>
          </p:txBody>
        </p:sp>
        <p:sp>
          <p:nvSpPr>
            <p:cNvPr id="18449" name="TextBox 41"/>
            <p:cNvSpPr txBox="1">
              <a:spLocks noChangeArrowheads="1"/>
            </p:cNvSpPr>
            <p:nvPr/>
          </p:nvSpPr>
          <p:spPr bwMode="auto">
            <a:xfrm>
              <a:off x="300038" y="3775075"/>
              <a:ext cx="1828800" cy="15700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Arial" charset="0"/>
                  <a:cs typeface="ＭＳ Ｐゴシック" charset="0"/>
                </a:rPr>
                <a:t>Offered </a:t>
              </a:r>
              <a:r>
                <a:rPr lang="en-US" sz="1600" b="1">
                  <a:solidFill>
                    <a:srgbClr val="7030A0"/>
                  </a:solidFill>
                  <a:latin typeface="Arial" charset="0"/>
                  <a:cs typeface="ＭＳ Ｐゴシック" charset="0"/>
                </a:rPr>
                <a:t>universal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Healthy weight regulation/body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Image program</a:t>
              </a:r>
            </a:p>
            <a:p>
              <a:r>
                <a:rPr lang="en-US" sz="1600" b="1">
                  <a:latin typeface="Arial" charset="0"/>
                  <a:cs typeface="ＭＳ Ｐゴシック" charset="0"/>
                </a:rPr>
                <a:t>(</a:t>
              </a:r>
              <a:r>
                <a:rPr lang="en-US" sz="1600" b="1">
                  <a:solidFill>
                    <a:srgbClr val="92D050"/>
                  </a:solidFill>
                  <a:latin typeface="Arial" charset="0"/>
                  <a:cs typeface="ＭＳ Ｐゴシック" charset="0"/>
                </a:rPr>
                <a:t>StayingFit</a:t>
              </a:r>
              <a:r>
                <a:rPr lang="en-US" sz="1600" b="1">
                  <a:latin typeface="Arial" charset="0"/>
                  <a:cs typeface="ＭＳ Ｐゴシック" charset="0"/>
                </a:rPr>
                <a:t>)</a:t>
              </a:r>
              <a:r>
                <a:rPr lang="en-US" sz="1600" b="1">
                  <a:solidFill>
                    <a:srgbClr val="92D050"/>
                  </a:solidFill>
                  <a:latin typeface="Arial" charset="0"/>
                  <a:cs typeface="ＭＳ Ｐゴシック" charset="0"/>
                </a:rPr>
                <a:t>*</a:t>
              </a:r>
            </a:p>
          </p:txBody>
        </p:sp>
        <p:cxnSp>
          <p:nvCxnSpPr>
            <p:cNvPr id="18450" name="Straight Connector 42"/>
            <p:cNvCxnSpPr>
              <a:cxnSpLocks noChangeShapeType="1"/>
            </p:cNvCxnSpPr>
            <p:nvPr/>
          </p:nvCxnSpPr>
          <p:spPr bwMode="auto">
            <a:xfrm rot="5400000">
              <a:off x="1050925" y="1866900"/>
              <a:ext cx="38258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51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7405688" y="3684588"/>
              <a:ext cx="20637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 noChangeArrowheads="1"/>
          </p:cNvSpPr>
          <p:nvPr>
            <p:ph type="title"/>
          </p:nvPr>
        </p:nvSpPr>
        <p:spPr>
          <a:xfrm>
            <a:off x="623888" y="2057400"/>
            <a:ext cx="7886700" cy="1133475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Helvetica" charset="0"/>
              </a:rPr>
              <a:t>Research Aims:</a:t>
            </a:r>
            <a:br>
              <a:rPr lang="en-US" sz="3200" b="1" dirty="0">
                <a:solidFill>
                  <a:srgbClr val="FFFF00"/>
                </a:solidFill>
                <a:latin typeface="Helvetica" charset="0"/>
              </a:rPr>
            </a:br>
            <a:endParaRPr lang="en-US" sz="32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9938" name="Conten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23888" y="3190875"/>
            <a:ext cx="7886700" cy="150018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To determine the efficacy of an on-line guided intervention to treat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 eating disorders among college and university age females.</a:t>
            </a:r>
            <a:endParaRPr lang="en-US" dirty="0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 noChangeArrowheads="1"/>
          </p:cNvSpPr>
          <p:nvPr>
            <p:ph type="title"/>
          </p:nvPr>
        </p:nvSpPr>
        <p:spPr>
          <a:xfrm>
            <a:off x="623888" y="2057400"/>
            <a:ext cx="7886700" cy="1133475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Helvetica" charset="0"/>
              </a:rPr>
              <a:t>Design:</a:t>
            </a:r>
            <a:br>
              <a:rPr lang="en-US" sz="3200" b="1" dirty="0">
                <a:solidFill>
                  <a:srgbClr val="FFFF00"/>
                </a:solidFill>
                <a:latin typeface="Helvetica" charset="0"/>
              </a:rPr>
            </a:br>
            <a:endParaRPr lang="en-US" sz="32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0962" name="Conten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23888" y="3190875"/>
            <a:ext cx="7886700" cy="150018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28 colleges and universities randomized (by site) trial.</a:t>
            </a:r>
          </a:p>
          <a:p>
            <a:pPr marL="342900" indent="-342900">
              <a:buFontTx/>
              <a:buChar char="-"/>
            </a:pP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Up to 2 year follow-up</a:t>
            </a:r>
          </a:p>
          <a:p>
            <a:pPr marL="342900" indent="-342900">
              <a:buFontTx/>
              <a:buChar char="-"/>
            </a:pP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Recruitment occurred over the course of three years</a:t>
            </a:r>
            <a:endParaRPr lang="en-US" dirty="0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 noChangeArrowheads="1"/>
          </p:cNvSpPr>
          <p:nvPr>
            <p:ph type="title"/>
          </p:nvPr>
        </p:nvSpPr>
        <p:spPr>
          <a:xfrm>
            <a:off x="609698" y="638443"/>
            <a:ext cx="7886700" cy="1133475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Helvetica" charset="0"/>
              </a:rPr>
              <a:t>Recruitment:</a:t>
            </a:r>
            <a:br>
              <a:rPr lang="en-US" sz="3200" b="1" dirty="0">
                <a:solidFill>
                  <a:srgbClr val="FFFF00"/>
                </a:solidFill>
                <a:latin typeface="Helvetica" charset="0"/>
              </a:rPr>
            </a:br>
            <a:endParaRPr lang="en-US" sz="32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1986" name="Conten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52269" y="1530695"/>
            <a:ext cx="7886700" cy="2257425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using campus-specific recruitment strategies</a:t>
            </a:r>
          </a:p>
          <a:p>
            <a:pPr marL="685800" lvl="1" indent="-342900"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electronic media (e.g., email), </a:t>
            </a:r>
          </a:p>
          <a:p>
            <a:pPr marL="685800" lvl="1" indent="-342900"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printed materials (e.g., flyers), </a:t>
            </a:r>
          </a:p>
          <a:p>
            <a:pPr marL="685800" lvl="1" indent="-342900"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presentations, </a:t>
            </a:r>
          </a:p>
          <a:p>
            <a:pPr marL="685800" lvl="1" indent="-342900"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social media, </a:t>
            </a:r>
          </a:p>
          <a:p>
            <a:pPr marL="685800" lvl="1" indent="-342900"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peer health educators/counselors</a:t>
            </a:r>
            <a:endParaRPr lang="en-US" dirty="0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droppedImage.tiff"/>
          <p:cNvPicPr>
            <a:picLocks noChangeAspect="1" noChangeArrowheads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687388"/>
            <a:ext cx="80121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225550" y="2663825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66800" y="2663825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87425" y="2817813"/>
            <a:ext cx="158750" cy="1508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77913" y="3340100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08050" y="2589213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87425" y="3165475"/>
            <a:ext cx="158750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225550" y="3503613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643688" y="2209800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378200" y="3195638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297863" y="1903413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139113" y="1593850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632700" y="5202238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824788" y="3316288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122988" y="2438400"/>
            <a:ext cx="158750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211388" y="3992563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824788" y="2668588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904163" y="2516188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597525" y="3273425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756275" y="3316288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000125" y="2862263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878388" y="2520950"/>
            <a:ext cx="158750" cy="1508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772400" y="2873375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265238" y="6353175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05" name="TextBox 39"/>
          <p:cNvSpPr txBox="1">
            <a:spLocks noChangeArrowheads="1"/>
          </p:cNvSpPr>
          <p:nvPr/>
        </p:nvSpPr>
        <p:spPr bwMode="auto">
          <a:xfrm>
            <a:off x="1681163" y="6259513"/>
            <a:ext cx="1693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  <a:cs typeface="ＭＳ Ｐゴシック" charset="0"/>
              </a:rPr>
              <a:t>HBI schools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363788" y="4144963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126288" y="3976688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572375" y="5029200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49325" y="2695575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4918075" y="3783013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799138" y="4697413"/>
            <a:ext cx="158750" cy="14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2ECBC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 noChangeArrowheads="1"/>
          </p:cNvSpPr>
          <p:nvPr>
            <p:ph type="title"/>
          </p:nvPr>
        </p:nvSpPr>
        <p:spPr>
          <a:xfrm>
            <a:off x="623888" y="952500"/>
            <a:ext cx="7886700" cy="1133475"/>
          </a:xfrm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  <a:latin typeface="Helvetica" charset="0"/>
              </a:rPr>
              <a:t>Measures:</a:t>
            </a:r>
          </a:p>
        </p:txBody>
      </p:sp>
      <p:sp>
        <p:nvSpPr>
          <p:cNvPr id="43010" name="Conten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23888" y="2085975"/>
            <a:ext cx="7886700" cy="348932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Helvetica" charset="0"/>
              </a:rPr>
              <a:t>Main outcome measures: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Overall eating pathology (Eating Disorder Inventory—total score)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Depression (PhQ-9)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Anxiety (PROMIS)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Abstinence (Eating Disorder Examination)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Clinical impairment (as measured by the CIA)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	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b="1" dirty="0">
                <a:solidFill>
                  <a:schemeClr val="tx1"/>
                </a:solidFill>
                <a:latin typeface="Helvetica" charset="0"/>
              </a:rPr>
              <a:t>Other measures (not yet analyzed):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Treatment uptake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- Academic impairment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endParaRPr lang="en-US" dirty="0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 noChangeArrowheads="1"/>
          </p:cNvSpPr>
          <p:nvPr>
            <p:ph type="title"/>
          </p:nvPr>
        </p:nvSpPr>
        <p:spPr>
          <a:xfrm>
            <a:off x="623888" y="952500"/>
            <a:ext cx="7886700" cy="1133475"/>
          </a:xfrm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  <a:latin typeface="Helvetica" charset="0"/>
              </a:rPr>
              <a:t>Intervention:</a:t>
            </a:r>
          </a:p>
        </p:txBody>
      </p:sp>
      <p:sp>
        <p:nvSpPr>
          <p:cNvPr id="44034" name="Conten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23888" y="2085975"/>
            <a:ext cx="7886700" cy="348932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CBT program, derived from </a:t>
            </a:r>
            <a:r>
              <a:rPr lang="en-US" sz="20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manualized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program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Targets key ED pathology: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- Extreme dietary restraint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- Overvaluation of shape and weight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- Binge eating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- Compensatory behaviors</a:t>
            </a:r>
          </a:p>
          <a:p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Focuses on: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- Regular eating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- Self-control strategies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- Problem Solving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- Relapse prevention/maintenance</a:t>
            </a: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br>
              <a:rPr lang="en-US" sz="2000" dirty="0">
                <a:solidFill>
                  <a:schemeClr val="tx1"/>
                </a:solidFill>
                <a:latin typeface="Helvetica" charset="0"/>
              </a:rPr>
            </a:br>
            <a:endParaRPr lang="en-US" dirty="0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6744</TotalTime>
  <Words>500</Words>
  <Application>Microsoft Macintosh PowerPoint</Application>
  <PresentationFormat>On-screen Show (4:3)</PresentationFormat>
  <Paragraphs>137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Tahoma</vt:lpstr>
      <vt:lpstr>Times New Roman</vt:lpstr>
      <vt:lpstr>Office Theme</vt:lpstr>
      <vt:lpstr> A Guided Self-Help Intervention for College Women with Eating Disorders: Long-term Results from a Large Randomized Control Trial</vt:lpstr>
      <vt:lpstr>PowerPoint Presentation</vt:lpstr>
      <vt:lpstr> Healthy Body Image/NIMH Screen</vt:lpstr>
      <vt:lpstr>Research Aims: </vt:lpstr>
      <vt:lpstr>Design: </vt:lpstr>
      <vt:lpstr>Recruitment: </vt:lpstr>
      <vt:lpstr>PowerPoint Presentation</vt:lpstr>
      <vt:lpstr>Measures:</vt:lpstr>
      <vt:lpstr>Intervention:</vt:lpstr>
      <vt:lpstr>Intervention:</vt:lpstr>
      <vt:lpstr>PowerPoint Presentation</vt:lpstr>
      <vt:lpstr>PowerPoint Presentation</vt:lpstr>
      <vt:lpstr>PowerPoint Presentation</vt:lpstr>
      <vt:lpstr>PowerPoint Presentation</vt:lpstr>
      <vt:lpstr>Coach Messaging</vt:lpstr>
      <vt:lpstr>Data Analysis:</vt:lpstr>
      <vt:lpstr>Results: </vt:lpstr>
      <vt:lpstr>Adherence:</vt:lpstr>
      <vt:lpstr>Years 2 &amp; 3 Adherence  (units = components in the program)</vt:lpstr>
      <vt:lpstr>Results</vt:lpstr>
      <vt:lpstr>Results</vt:lpstr>
      <vt:lpstr>Results</vt:lpstr>
      <vt:lpstr>Results</vt:lpstr>
      <vt:lpstr>Results</vt:lpstr>
      <vt:lpstr>Summary</vt:lpstr>
      <vt:lpstr>Summary</vt:lpstr>
      <vt:lpstr>Implications/Conclusions: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Smith, Arielle</cp:lastModifiedBy>
  <cp:revision>306</cp:revision>
  <cp:lastPrinted>2005-10-18T16:36:15Z</cp:lastPrinted>
  <dcterms:created xsi:type="dcterms:W3CDTF">2014-09-30T20:05:54Z</dcterms:created>
  <dcterms:modified xsi:type="dcterms:W3CDTF">2019-07-31T00:50:08Z</dcterms:modified>
</cp:coreProperties>
</file>