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harts/chart1.xml" ContentType="application/vnd.openxmlformats-officedocument.drawingml.char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40"/>
  </p:notesMasterIdLst>
  <p:sldIdLst>
    <p:sldId id="256" r:id="rId2"/>
    <p:sldId id="420" r:id="rId3"/>
    <p:sldId id="353" r:id="rId4"/>
    <p:sldId id="460" r:id="rId5"/>
    <p:sldId id="459" r:id="rId6"/>
    <p:sldId id="458" r:id="rId7"/>
    <p:sldId id="431" r:id="rId8"/>
    <p:sldId id="433" r:id="rId9"/>
    <p:sldId id="434" r:id="rId10"/>
    <p:sldId id="435" r:id="rId11"/>
    <p:sldId id="436" r:id="rId12"/>
    <p:sldId id="437" r:id="rId13"/>
    <p:sldId id="331" r:id="rId14"/>
    <p:sldId id="312" r:id="rId15"/>
    <p:sldId id="438" r:id="rId16"/>
    <p:sldId id="439" r:id="rId17"/>
    <p:sldId id="440" r:id="rId18"/>
    <p:sldId id="441" r:id="rId19"/>
    <p:sldId id="442" r:id="rId20"/>
    <p:sldId id="443" r:id="rId21"/>
    <p:sldId id="444" r:id="rId22"/>
    <p:sldId id="445" r:id="rId23"/>
    <p:sldId id="446" r:id="rId24"/>
    <p:sldId id="447" r:id="rId25"/>
    <p:sldId id="448" r:id="rId26"/>
    <p:sldId id="449" r:id="rId27"/>
    <p:sldId id="450" r:id="rId28"/>
    <p:sldId id="451" r:id="rId29"/>
    <p:sldId id="452" r:id="rId30"/>
    <p:sldId id="453" r:id="rId31"/>
    <p:sldId id="454" r:id="rId32"/>
    <p:sldId id="455" r:id="rId33"/>
    <p:sldId id="351" r:id="rId34"/>
    <p:sldId id="387" r:id="rId35"/>
    <p:sldId id="432" r:id="rId36"/>
    <p:sldId id="457" r:id="rId37"/>
    <p:sldId id="417" r:id="rId38"/>
    <p:sldId id="41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Outline" id="{EA24443B-7A89-794A-A067-A2256AA181C0}">
          <p14:sldIdLst>
            <p14:sldId id="256"/>
            <p14:sldId id="420"/>
            <p14:sldId id="353"/>
            <p14:sldId id="460"/>
            <p14:sldId id="459"/>
            <p14:sldId id="458"/>
          </p14:sldIdLst>
        </p14:section>
        <p14:section name="Introduction (BARR)" id="{3B99B23A-8390-7F41-A53D-147F0A9F6976}">
          <p14:sldIdLst/>
        </p14:section>
        <p14:section name="PART 1" id="{E6154627-F461-1B4C-AB11-38DC4342D153}">
          <p14:sldIdLst>
            <p14:sldId id="431"/>
            <p14:sldId id="433"/>
            <p14:sldId id="434"/>
            <p14:sldId id="435"/>
            <p14:sldId id="436"/>
            <p14:sldId id="437"/>
          </p14:sldIdLst>
        </p14:section>
        <p14:section name="PART 2" id="{FBAA49F2-CE48-D64E-9DAB-F9418E9EF9A4}">
          <p14:sldIdLst>
            <p14:sldId id="331"/>
            <p14:sldId id="312"/>
            <p14:sldId id="438"/>
            <p14:sldId id="439"/>
            <p14:sldId id="440"/>
            <p14:sldId id="441"/>
            <p14:sldId id="442"/>
            <p14:sldId id="443"/>
            <p14:sldId id="444"/>
            <p14:sldId id="445"/>
            <p14:sldId id="446"/>
            <p14:sldId id="447"/>
            <p14:sldId id="448"/>
            <p14:sldId id="449"/>
            <p14:sldId id="450"/>
            <p14:sldId id="451"/>
            <p14:sldId id="452"/>
            <p14:sldId id="453"/>
            <p14:sldId id="454"/>
            <p14:sldId id="455"/>
          </p14:sldIdLst>
        </p14:section>
        <p14:section name="Summary" id="{EF46C7F6-717A-A14B-8ED3-35D65413BA0D}">
          <p14:sldIdLst>
            <p14:sldId id="351"/>
            <p14:sldId id="387"/>
            <p14:sldId id="432"/>
            <p14:sldId id="457"/>
            <p14:sldId id="417"/>
            <p14:sldId id="41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ri Sharvit" initials="SS" lastIdx="3" clrIdx="0"/>
  <p:cmAuthor id="2" name="Barr Taylo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6"/>
    <p:restoredTop sz="95225"/>
  </p:normalViewPr>
  <p:slideViewPr>
    <p:cSldViewPr snapToGrid="0" snapToObjects="1">
      <p:cViewPr varScale="1">
        <p:scale>
          <a:sx n="86" d="100"/>
          <a:sy n="86" d="100"/>
        </p:scale>
        <p:origin x="224" y="8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0.29995841535433099"/>
          <c:y val="0.130999753937008"/>
          <c:w val="0.54808349737532802"/>
          <c:h val="0.82212524606299198"/>
        </c:manualLayout>
      </c:layout>
      <c:pieChart>
        <c:varyColors val="1"/>
        <c:ser>
          <c:idx val="0"/>
          <c:order val="0"/>
          <c:tx>
            <c:strRef>
              <c:f>Sheet1!$B$1</c:f>
              <c:strCache>
                <c:ptCount val="1"/>
                <c:pt idx="0">
                  <c:v>%</c:v>
                </c:pt>
              </c:strCache>
            </c:strRef>
          </c:tx>
          <c:spPr>
            <a:solidFill>
              <a:schemeClr val="accent2"/>
            </a:solidFill>
          </c:spPr>
          <c:dPt>
            <c:idx val="0"/>
            <c:bubble3D val="0"/>
            <c:spPr>
              <a:solidFill>
                <a:srgbClr val="00C600"/>
              </a:solidFill>
            </c:spPr>
            <c:extLst>
              <c:ext xmlns:c16="http://schemas.microsoft.com/office/drawing/2014/chart" uri="{C3380CC4-5D6E-409C-BE32-E72D297353CC}">
                <c16:uniqueId val="{00000001-0608-7945-BEF9-6AACE97B7676}"/>
              </c:ext>
            </c:extLst>
          </c:dPt>
          <c:dPt>
            <c:idx val="1"/>
            <c:bubble3D val="0"/>
            <c:spPr>
              <a:solidFill>
                <a:srgbClr val="FF6600"/>
              </a:solidFill>
            </c:spPr>
            <c:extLst>
              <c:ext xmlns:c16="http://schemas.microsoft.com/office/drawing/2014/chart" uri="{C3380CC4-5D6E-409C-BE32-E72D297353CC}">
                <c16:uniqueId val="{00000003-0608-7945-BEF9-6AACE97B7676}"/>
              </c:ext>
            </c:extLst>
          </c:dPt>
          <c:dPt>
            <c:idx val="2"/>
            <c:bubble3D val="0"/>
            <c:spPr>
              <a:solidFill>
                <a:srgbClr val="FF0000"/>
              </a:solidFill>
            </c:spPr>
            <c:extLst>
              <c:ext xmlns:c16="http://schemas.microsoft.com/office/drawing/2014/chart" uri="{C3380CC4-5D6E-409C-BE32-E72D297353CC}">
                <c16:uniqueId val="{00000005-0608-7945-BEF9-6AACE97B7676}"/>
              </c:ext>
            </c:extLst>
          </c:dPt>
          <c:dPt>
            <c:idx val="3"/>
            <c:bubble3D val="0"/>
            <c:spPr>
              <a:solidFill>
                <a:srgbClr val="3366FF"/>
              </a:solidFill>
            </c:spPr>
            <c:extLst>
              <c:ext xmlns:c16="http://schemas.microsoft.com/office/drawing/2014/chart" uri="{C3380CC4-5D6E-409C-BE32-E72D297353CC}">
                <c16:uniqueId val="{00000007-0608-7945-BEF9-6AACE97B7676}"/>
              </c:ext>
            </c:extLst>
          </c:dPt>
          <c:cat>
            <c:strRef>
              <c:f>Sheet1!$A$2:$A$5</c:f>
              <c:strCache>
                <c:ptCount val="4"/>
                <c:pt idx="0">
                  <c:v>Low Risk</c:v>
                </c:pt>
                <c:pt idx="1">
                  <c:v>High Risk</c:v>
                </c:pt>
                <c:pt idx="2">
                  <c:v>SubClin</c:v>
                </c:pt>
                <c:pt idx="3">
                  <c:v>4th Qtr</c:v>
                </c:pt>
              </c:strCache>
            </c:strRef>
          </c:cat>
          <c:val>
            <c:numRef>
              <c:f>Sheet1!$B$2:$B$5</c:f>
              <c:numCache>
                <c:formatCode>General</c:formatCode>
                <c:ptCount val="4"/>
                <c:pt idx="0">
                  <c:v>45</c:v>
                </c:pt>
                <c:pt idx="1">
                  <c:v>40</c:v>
                </c:pt>
                <c:pt idx="2">
                  <c:v>10</c:v>
                </c:pt>
                <c:pt idx="3">
                  <c:v>3</c:v>
                </c:pt>
              </c:numCache>
            </c:numRef>
          </c:val>
          <c:extLst>
            <c:ext xmlns:c16="http://schemas.microsoft.com/office/drawing/2014/chart" uri="{C3380CC4-5D6E-409C-BE32-E72D297353CC}">
              <c16:uniqueId val="{00000008-0608-7945-BEF9-6AACE97B7676}"/>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2" dt="2017-09-28T11:39:16.086" idx="1">
    <p:pos x="4062" y="2471"/>
    <p:text>first initial?</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D72087-F194-7E46-86E3-341BD14AAE5D}"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D152B464-B722-D144-AF4D-67EE56F87DF8}">
      <dgm:prSet phldrT="[Text]" custT="1"/>
      <dgm:spPr/>
      <dgm:t>
        <a:bodyPr/>
        <a:lstStyle/>
        <a:p>
          <a:r>
            <a:rPr lang="en-US" altLang="en-US" sz="3000" b="1" dirty="0">
              <a:latin typeface="Calibri" charset="0"/>
              <a:ea typeface="Calibri" charset="0"/>
              <a:cs typeface="Calibri" charset="0"/>
            </a:rPr>
            <a:t>Screening Algorithm: Stanford-Washington University ED Screen</a:t>
          </a:r>
          <a:endParaRPr lang="en-US" sz="3000" b="1" dirty="0">
            <a:latin typeface="Calibri" charset="0"/>
            <a:ea typeface="Calibri" charset="0"/>
            <a:cs typeface="Calibri" charset="0"/>
          </a:endParaRPr>
        </a:p>
      </dgm:t>
    </dgm:pt>
    <dgm:pt modelId="{63752B6E-363B-1945-B0B4-CFE39C47BE14}" type="parTrans" cxnId="{1C5A96A9-B545-CB43-BA94-1025E0080FE7}">
      <dgm:prSet/>
      <dgm:spPr/>
      <dgm:t>
        <a:bodyPr/>
        <a:lstStyle/>
        <a:p>
          <a:endParaRPr lang="en-US"/>
        </a:p>
      </dgm:t>
    </dgm:pt>
    <dgm:pt modelId="{51139409-9005-0D4C-810F-BA22F5BF6D9A}" type="sibTrans" cxnId="{1C5A96A9-B545-CB43-BA94-1025E0080FE7}">
      <dgm:prSet/>
      <dgm:spPr/>
      <dgm:t>
        <a:bodyPr/>
        <a:lstStyle/>
        <a:p>
          <a:endParaRPr lang="en-US"/>
        </a:p>
      </dgm:t>
    </dgm:pt>
    <dgm:pt modelId="{9CD1A2FC-CB75-DC40-8A37-0A04F1803FA8}">
      <dgm:prSet phldrT="[Text]" custT="1"/>
      <dgm:spPr/>
      <dgm:t>
        <a:bodyPr/>
        <a:lstStyle/>
        <a:p>
          <a:pPr>
            <a:lnSpc>
              <a:spcPct val="100000"/>
            </a:lnSpc>
          </a:pPr>
          <a:r>
            <a:rPr lang="en-US" altLang="en-US" sz="2200" b="1" dirty="0">
              <a:solidFill>
                <a:schemeClr val="bg1"/>
              </a:solidFill>
              <a:latin typeface="Calibri" charset="0"/>
              <a:ea typeface="Calibri" charset="0"/>
              <a:cs typeface="Calibri" charset="0"/>
            </a:rPr>
            <a:t>Low risk </a:t>
          </a:r>
          <a:r>
            <a:rPr lang="en-US" altLang="en-US" sz="2200" dirty="0">
              <a:solidFill>
                <a:schemeClr val="bg1"/>
              </a:solidFill>
              <a:latin typeface="Calibri" charset="0"/>
              <a:ea typeface="Calibri" charset="0"/>
              <a:cs typeface="Calibri" charset="0"/>
            </a:rPr>
            <a:t>for ED</a:t>
          </a:r>
        </a:p>
        <a:p>
          <a:pPr>
            <a:lnSpc>
              <a:spcPct val="100000"/>
            </a:lnSpc>
          </a:pPr>
          <a:r>
            <a:rPr lang="en-US" altLang="en-US" sz="2200" dirty="0">
              <a:latin typeface="Calibri" charset="0"/>
              <a:ea typeface="Calibri" charset="0"/>
              <a:cs typeface="Calibri" charset="0"/>
            </a:rPr>
            <a:t>WCS &lt; 45 Screen --</a:t>
          </a:r>
          <a:endParaRPr lang="en-US" sz="2200" dirty="0">
            <a:latin typeface="Calibri" charset="0"/>
            <a:ea typeface="Calibri" charset="0"/>
            <a:cs typeface="Calibri" charset="0"/>
          </a:endParaRPr>
        </a:p>
      </dgm:t>
    </dgm:pt>
    <dgm:pt modelId="{D20C78A1-8C95-A249-B406-F5BB61F84946}" type="parTrans" cxnId="{C5592A83-9A89-7643-8461-6D98EBA05DB5}">
      <dgm:prSet/>
      <dgm:spPr/>
      <dgm:t>
        <a:bodyPr/>
        <a:lstStyle/>
        <a:p>
          <a:endParaRPr lang="en-US"/>
        </a:p>
      </dgm:t>
    </dgm:pt>
    <dgm:pt modelId="{BADFD258-DB92-0F4E-94D9-2AFC8C7065D3}" type="sibTrans" cxnId="{C5592A83-9A89-7643-8461-6D98EBA05DB5}">
      <dgm:prSet/>
      <dgm:spPr/>
      <dgm:t>
        <a:bodyPr/>
        <a:lstStyle/>
        <a:p>
          <a:endParaRPr lang="en-US"/>
        </a:p>
      </dgm:t>
    </dgm:pt>
    <dgm:pt modelId="{8AD5413E-7922-2345-AF69-9599B37FB440}">
      <dgm:prSet phldrT="[Text]" custT="1"/>
      <dgm:spPr/>
      <dgm:t>
        <a:bodyPr/>
        <a:lstStyle/>
        <a:p>
          <a:pPr>
            <a:lnSpc>
              <a:spcPct val="100000"/>
            </a:lnSpc>
          </a:pPr>
          <a:r>
            <a:rPr lang="en-US" altLang="en-US" sz="1800" dirty="0">
              <a:latin typeface="Calibri" charset="0"/>
              <a:ea typeface="Calibri" charset="0"/>
              <a:cs typeface="Calibri" charset="0"/>
            </a:rPr>
            <a:t>Offered </a:t>
          </a:r>
          <a:r>
            <a:rPr lang="en-US" altLang="en-US" sz="1800" b="1" dirty="0">
              <a:solidFill>
                <a:schemeClr val="bg1"/>
              </a:solidFill>
              <a:latin typeface="Calibri" charset="0"/>
              <a:ea typeface="Calibri" charset="0"/>
              <a:cs typeface="Calibri" charset="0"/>
            </a:rPr>
            <a:t>universal</a:t>
          </a:r>
          <a:r>
            <a:rPr lang="en-US" altLang="en-US" sz="1800" dirty="0">
              <a:solidFill>
                <a:srgbClr val="B8B8FF"/>
              </a:solidFill>
              <a:latin typeface="Calibri" charset="0"/>
              <a:ea typeface="Calibri" charset="0"/>
              <a:cs typeface="Calibri" charset="0"/>
            </a:rPr>
            <a:t> </a:t>
          </a:r>
          <a:r>
            <a:rPr lang="en-US" altLang="en-US" sz="1800" dirty="0">
              <a:latin typeface="Calibri" charset="0"/>
              <a:ea typeface="Calibri" charset="0"/>
              <a:cs typeface="Calibri" charset="0"/>
            </a:rPr>
            <a:t>Healthy weight regulation/body Image program (</a:t>
          </a:r>
          <a:r>
            <a:rPr lang="en-US" altLang="en-US" sz="1800" b="1" dirty="0" err="1">
              <a:solidFill>
                <a:srgbClr val="82FF82"/>
              </a:solidFill>
              <a:latin typeface="Calibri" charset="0"/>
              <a:ea typeface="Calibri" charset="0"/>
              <a:cs typeface="Calibri" charset="0"/>
            </a:rPr>
            <a:t>StayingFit</a:t>
          </a:r>
          <a:r>
            <a:rPr lang="en-US" altLang="en-US" sz="1800" dirty="0">
              <a:solidFill>
                <a:schemeClr val="bg1"/>
              </a:solidFill>
              <a:latin typeface="Calibri" charset="0"/>
              <a:ea typeface="Calibri" charset="0"/>
              <a:cs typeface="Calibri" charset="0"/>
            </a:rPr>
            <a:t>)</a:t>
          </a:r>
          <a:endParaRPr lang="en-US" sz="1800" dirty="0">
            <a:solidFill>
              <a:schemeClr val="bg1"/>
            </a:solidFill>
            <a:latin typeface="Calibri" charset="0"/>
            <a:ea typeface="Calibri" charset="0"/>
            <a:cs typeface="Calibri" charset="0"/>
          </a:endParaRPr>
        </a:p>
      </dgm:t>
    </dgm:pt>
    <dgm:pt modelId="{5D849C1F-DF8C-3349-A2E8-7F644C4A1651}" type="parTrans" cxnId="{038240DD-A76B-3C4D-8D95-D1099C72863B}">
      <dgm:prSet/>
      <dgm:spPr/>
      <dgm:t>
        <a:bodyPr/>
        <a:lstStyle/>
        <a:p>
          <a:endParaRPr lang="en-US"/>
        </a:p>
      </dgm:t>
    </dgm:pt>
    <dgm:pt modelId="{CCA94421-B06F-3240-A8C1-D9DFDE828207}" type="sibTrans" cxnId="{038240DD-A76B-3C4D-8D95-D1099C72863B}">
      <dgm:prSet/>
      <dgm:spPr/>
      <dgm:t>
        <a:bodyPr/>
        <a:lstStyle/>
        <a:p>
          <a:endParaRPr lang="en-US"/>
        </a:p>
      </dgm:t>
    </dgm:pt>
    <dgm:pt modelId="{F9DF443B-4AA2-AD42-A4C5-20F80F949A12}">
      <dgm:prSet phldrT="[Text]" custT="1"/>
      <dgm:spPr/>
      <dgm:t>
        <a:bodyPr/>
        <a:lstStyle/>
        <a:p>
          <a:r>
            <a:rPr lang="en-US" altLang="en-US" sz="2100" b="1" dirty="0">
              <a:solidFill>
                <a:schemeClr val="bg1"/>
              </a:solidFill>
            </a:rPr>
            <a:t>Clinical ED  </a:t>
          </a:r>
          <a:r>
            <a:rPr lang="en-US" altLang="en-US" sz="2100" dirty="0"/>
            <a:t>(DSM V)</a:t>
          </a:r>
        </a:p>
        <a:p>
          <a:r>
            <a:rPr lang="en-US" altLang="en-US" sz="2100" dirty="0"/>
            <a:t>Possible AN; Unstable; No SI </a:t>
          </a:r>
          <a:endParaRPr lang="en-US" sz="2100" dirty="0">
            <a:latin typeface="Calibri" charset="0"/>
            <a:ea typeface="Calibri" charset="0"/>
            <a:cs typeface="Calibri" charset="0"/>
          </a:endParaRPr>
        </a:p>
      </dgm:t>
    </dgm:pt>
    <dgm:pt modelId="{259C2D66-4EF0-FD41-BCB8-6A5EF922276E}" type="parTrans" cxnId="{C4DAE4AD-0F96-DE44-92A0-88F86C2A0EEC}">
      <dgm:prSet/>
      <dgm:spPr/>
      <dgm:t>
        <a:bodyPr/>
        <a:lstStyle/>
        <a:p>
          <a:endParaRPr lang="en-US"/>
        </a:p>
      </dgm:t>
    </dgm:pt>
    <dgm:pt modelId="{9E2B43FC-BA29-7F43-9291-314CF505F311}" type="sibTrans" cxnId="{C4DAE4AD-0F96-DE44-92A0-88F86C2A0EEC}">
      <dgm:prSet/>
      <dgm:spPr/>
      <dgm:t>
        <a:bodyPr/>
        <a:lstStyle/>
        <a:p>
          <a:endParaRPr lang="en-US"/>
        </a:p>
      </dgm:t>
    </dgm:pt>
    <dgm:pt modelId="{B41F883B-E04D-2445-A1C8-E18763954936}">
      <dgm:prSet phldrT="[Text]" custT="1"/>
      <dgm:spPr/>
      <dgm:t>
        <a:bodyPr/>
        <a:lstStyle/>
        <a:p>
          <a:r>
            <a:rPr lang="en-US" altLang="en-US" sz="1800" b="1" dirty="0">
              <a:solidFill>
                <a:schemeClr val="bg1"/>
              </a:solidFill>
            </a:rPr>
            <a:t>Referral</a:t>
          </a:r>
          <a:r>
            <a:rPr lang="en-US" altLang="en-US" sz="1800" dirty="0">
              <a:solidFill>
                <a:schemeClr val="bg1"/>
              </a:solidFill>
            </a:rPr>
            <a:t> </a:t>
          </a:r>
          <a:r>
            <a:rPr lang="en-US" altLang="en-US" sz="1800" dirty="0"/>
            <a:t>for in-person evaluation and Rx</a:t>
          </a:r>
          <a:endParaRPr lang="en-US" sz="1800" dirty="0">
            <a:latin typeface="Calibri" charset="0"/>
            <a:ea typeface="Calibri" charset="0"/>
            <a:cs typeface="Calibri" charset="0"/>
          </a:endParaRPr>
        </a:p>
      </dgm:t>
    </dgm:pt>
    <dgm:pt modelId="{FD971440-5924-7D40-BA21-355C5ED53B15}" type="parTrans" cxnId="{541D6322-83F2-A446-8276-4086BC9F75B5}">
      <dgm:prSet/>
      <dgm:spPr/>
      <dgm:t>
        <a:bodyPr/>
        <a:lstStyle/>
        <a:p>
          <a:endParaRPr lang="en-US"/>
        </a:p>
      </dgm:t>
    </dgm:pt>
    <dgm:pt modelId="{C5C8D77B-69DE-7044-B283-8056A83E17A0}" type="sibTrans" cxnId="{541D6322-83F2-A446-8276-4086BC9F75B5}">
      <dgm:prSet/>
      <dgm:spPr/>
      <dgm:t>
        <a:bodyPr/>
        <a:lstStyle/>
        <a:p>
          <a:endParaRPr lang="en-US"/>
        </a:p>
      </dgm:t>
    </dgm:pt>
    <dgm:pt modelId="{547E8CFE-CBC6-9642-A5AF-012E3A81E8C7}">
      <dgm:prSet phldrT="[Text]" custT="1"/>
      <dgm:spPr/>
      <dgm:t>
        <a:bodyPr/>
        <a:lstStyle/>
        <a:p>
          <a:pPr>
            <a:lnSpc>
              <a:spcPct val="100000"/>
            </a:lnSpc>
          </a:pPr>
          <a:r>
            <a:rPr lang="en-US" altLang="en-US" sz="2100" b="1" dirty="0">
              <a:solidFill>
                <a:schemeClr val="bg1"/>
              </a:solidFill>
              <a:latin typeface="Calibri" charset="0"/>
              <a:ea typeface="Calibri" charset="0"/>
              <a:cs typeface="Calibri" charset="0"/>
            </a:rPr>
            <a:t>Clinical ED  </a:t>
          </a:r>
          <a:r>
            <a:rPr lang="en-US" altLang="en-US" sz="2100" dirty="0">
              <a:latin typeface="Calibri" charset="0"/>
              <a:ea typeface="Calibri" charset="0"/>
              <a:cs typeface="Calibri" charset="0"/>
            </a:rPr>
            <a:t>(DSM V)</a:t>
          </a:r>
        </a:p>
        <a:p>
          <a:pPr>
            <a:lnSpc>
              <a:spcPct val="100000"/>
            </a:lnSpc>
          </a:pPr>
          <a:r>
            <a:rPr lang="en-US" altLang="en-US" sz="2100" dirty="0">
              <a:latin typeface="Calibri" charset="0"/>
              <a:ea typeface="Calibri" charset="0"/>
              <a:cs typeface="Calibri" charset="0"/>
            </a:rPr>
            <a:t>No AN; Stable; No SI </a:t>
          </a:r>
          <a:endParaRPr lang="en-US" sz="2100" dirty="0">
            <a:latin typeface="Calibri" charset="0"/>
            <a:ea typeface="Calibri" charset="0"/>
            <a:cs typeface="Calibri" charset="0"/>
          </a:endParaRPr>
        </a:p>
      </dgm:t>
    </dgm:pt>
    <dgm:pt modelId="{A0EBC387-6199-204E-90D7-0A719436D936}" type="parTrans" cxnId="{0B8A7EC9-3E92-F648-BA1C-6AD276F65F65}">
      <dgm:prSet/>
      <dgm:spPr/>
      <dgm:t>
        <a:bodyPr/>
        <a:lstStyle/>
        <a:p>
          <a:endParaRPr lang="en-US"/>
        </a:p>
      </dgm:t>
    </dgm:pt>
    <dgm:pt modelId="{1AC357D5-34E7-704C-B700-3EDB929FF7EB}" type="sibTrans" cxnId="{0B8A7EC9-3E92-F648-BA1C-6AD276F65F65}">
      <dgm:prSet/>
      <dgm:spPr/>
      <dgm:t>
        <a:bodyPr/>
        <a:lstStyle/>
        <a:p>
          <a:endParaRPr lang="en-US"/>
        </a:p>
      </dgm:t>
    </dgm:pt>
    <dgm:pt modelId="{340D130C-ABAA-744A-A946-C71707116669}">
      <dgm:prSet phldrT="[Text]" custT="1"/>
      <dgm:spPr/>
      <dgm:t>
        <a:bodyPr/>
        <a:lstStyle/>
        <a:p>
          <a:pPr>
            <a:lnSpc>
              <a:spcPct val="100000"/>
            </a:lnSpc>
          </a:pPr>
          <a:r>
            <a:rPr lang="en-US" altLang="en-US" sz="2200" b="1" dirty="0">
              <a:solidFill>
                <a:schemeClr val="bg1"/>
              </a:solidFill>
              <a:latin typeface="Calibri" charset="0"/>
              <a:ea typeface="Calibri" charset="0"/>
              <a:cs typeface="Calibri" charset="0"/>
            </a:rPr>
            <a:t>High risk</a:t>
          </a:r>
          <a:r>
            <a:rPr lang="en-US" altLang="en-US" sz="2200" dirty="0">
              <a:solidFill>
                <a:srgbClr val="FF6600"/>
              </a:solidFill>
              <a:latin typeface="Calibri" charset="0"/>
              <a:ea typeface="Calibri" charset="0"/>
              <a:cs typeface="Calibri" charset="0"/>
            </a:rPr>
            <a:t> </a:t>
          </a:r>
          <a:r>
            <a:rPr lang="en-US" altLang="en-US" sz="2200" dirty="0">
              <a:latin typeface="Calibri" charset="0"/>
              <a:ea typeface="Calibri" charset="0"/>
              <a:cs typeface="Calibri" charset="0"/>
            </a:rPr>
            <a:t>for ED</a:t>
          </a:r>
        </a:p>
        <a:p>
          <a:pPr>
            <a:lnSpc>
              <a:spcPct val="100000"/>
            </a:lnSpc>
          </a:pPr>
          <a:r>
            <a:rPr lang="en-US" altLang="en-US" sz="2200" dirty="0">
              <a:latin typeface="Calibri" charset="0"/>
              <a:ea typeface="Calibri" charset="0"/>
              <a:cs typeface="Calibri" charset="0"/>
            </a:rPr>
            <a:t>WCS &gt; 47 screen --</a:t>
          </a:r>
          <a:endParaRPr lang="en-US" sz="2200" dirty="0">
            <a:latin typeface="Calibri" charset="0"/>
            <a:ea typeface="Calibri" charset="0"/>
            <a:cs typeface="Calibri" charset="0"/>
          </a:endParaRPr>
        </a:p>
      </dgm:t>
    </dgm:pt>
    <dgm:pt modelId="{05FBF194-C3C3-3140-B2F4-59C61915C7BE}" type="parTrans" cxnId="{5B1A3D17-6CC5-EA42-8463-3FA90100B195}">
      <dgm:prSet/>
      <dgm:spPr/>
      <dgm:t>
        <a:bodyPr/>
        <a:lstStyle/>
        <a:p>
          <a:endParaRPr lang="en-US"/>
        </a:p>
      </dgm:t>
    </dgm:pt>
    <dgm:pt modelId="{59FBB25B-6DC1-A641-869C-6C49CB3458FB}" type="sibTrans" cxnId="{5B1A3D17-6CC5-EA42-8463-3FA90100B195}">
      <dgm:prSet/>
      <dgm:spPr/>
      <dgm:t>
        <a:bodyPr/>
        <a:lstStyle/>
        <a:p>
          <a:endParaRPr lang="en-US"/>
        </a:p>
      </dgm:t>
    </dgm:pt>
    <dgm:pt modelId="{82F286BA-8AA1-4843-98A0-6AEC967BEE39}">
      <dgm:prSet phldrT="[Text]" custT="1"/>
      <dgm:spPr/>
      <dgm:t>
        <a:bodyPr/>
        <a:lstStyle/>
        <a:p>
          <a:r>
            <a:rPr lang="en-US" sz="1800" dirty="0">
              <a:latin typeface="Calibri" charset="0"/>
              <a:ea typeface="Calibri" charset="0"/>
              <a:cs typeface="Calibri" charset="0"/>
            </a:rPr>
            <a:t>Offered on-line </a:t>
          </a:r>
          <a:r>
            <a:rPr lang="en-US" sz="1800" b="1" dirty="0">
              <a:solidFill>
                <a:schemeClr val="bg2">
                  <a:lumMod val="20000"/>
                  <a:lumOff val="80000"/>
                </a:schemeClr>
              </a:solidFill>
              <a:latin typeface="Calibri" charset="0"/>
              <a:ea typeface="Calibri" charset="0"/>
              <a:cs typeface="Calibri" charset="0"/>
            </a:rPr>
            <a:t>targeted</a:t>
          </a:r>
          <a:r>
            <a:rPr lang="en-US" sz="1800" dirty="0">
              <a:solidFill>
                <a:schemeClr val="bg2">
                  <a:lumMod val="20000"/>
                  <a:lumOff val="80000"/>
                </a:schemeClr>
              </a:solidFill>
              <a:latin typeface="Calibri" charset="0"/>
              <a:ea typeface="Calibri" charset="0"/>
              <a:cs typeface="Calibri" charset="0"/>
            </a:rPr>
            <a:t> </a:t>
          </a:r>
          <a:r>
            <a:rPr lang="en-US" sz="1800" dirty="0">
              <a:latin typeface="Calibri" charset="0"/>
              <a:ea typeface="Calibri" charset="0"/>
              <a:cs typeface="Calibri" charset="0"/>
            </a:rPr>
            <a:t>ED prevention Program (</a:t>
          </a:r>
          <a:r>
            <a:rPr lang="en-US" altLang="en-US" sz="1800" b="1" dirty="0" err="1">
              <a:solidFill>
                <a:srgbClr val="82FF82"/>
              </a:solidFill>
              <a:latin typeface="Calibri" charset="0"/>
              <a:ea typeface="Calibri" charset="0"/>
              <a:cs typeface="Calibri" charset="0"/>
            </a:rPr>
            <a:t>StudentBodies</a:t>
          </a:r>
          <a:r>
            <a:rPr lang="en-US" sz="1800" dirty="0">
              <a:solidFill>
                <a:schemeClr val="bg1"/>
              </a:solidFill>
              <a:latin typeface="Calibri" charset="0"/>
              <a:ea typeface="Calibri" charset="0"/>
              <a:cs typeface="Calibri" charset="0"/>
            </a:rPr>
            <a:t>)</a:t>
          </a:r>
        </a:p>
      </dgm:t>
    </dgm:pt>
    <dgm:pt modelId="{28474828-F210-B74C-9973-515AE7D5D6AA}" type="parTrans" cxnId="{FDD684F8-D058-084C-BFDB-7E9670F36BB4}">
      <dgm:prSet/>
      <dgm:spPr/>
      <dgm:t>
        <a:bodyPr/>
        <a:lstStyle/>
        <a:p>
          <a:endParaRPr lang="en-US"/>
        </a:p>
      </dgm:t>
    </dgm:pt>
    <dgm:pt modelId="{301DD5A4-DA59-764B-9767-79BC72C81186}" type="sibTrans" cxnId="{FDD684F8-D058-084C-BFDB-7E9670F36BB4}">
      <dgm:prSet/>
      <dgm:spPr/>
      <dgm:t>
        <a:bodyPr/>
        <a:lstStyle/>
        <a:p>
          <a:endParaRPr lang="en-US"/>
        </a:p>
      </dgm:t>
    </dgm:pt>
    <dgm:pt modelId="{038C5B53-649D-144B-9438-22B0AECADFB6}">
      <dgm:prSet phldrT="[Text]" custT="1"/>
      <dgm:spPr/>
      <dgm:t>
        <a:bodyPr/>
        <a:lstStyle/>
        <a:p>
          <a:r>
            <a:rPr lang="en-US" sz="1800" dirty="0">
              <a:latin typeface="Calibri" charset="0"/>
              <a:ea typeface="Calibri" charset="0"/>
              <a:cs typeface="Calibri" charset="0"/>
            </a:rPr>
            <a:t>Treatment recommended: </a:t>
          </a:r>
          <a:r>
            <a:rPr lang="en-US" sz="1800" b="1" dirty="0">
              <a:solidFill>
                <a:schemeClr val="bg2">
                  <a:lumMod val="20000"/>
                  <a:lumOff val="80000"/>
                </a:schemeClr>
              </a:solidFill>
              <a:latin typeface="Calibri" charset="0"/>
              <a:ea typeface="Calibri" charset="0"/>
              <a:cs typeface="Calibri" charset="0"/>
            </a:rPr>
            <a:t>indicated </a:t>
          </a:r>
          <a:r>
            <a:rPr lang="en-US" sz="1800" dirty="0">
              <a:latin typeface="Calibri" charset="0"/>
              <a:ea typeface="Calibri" charset="0"/>
              <a:cs typeface="Calibri" charset="0"/>
            </a:rPr>
            <a:t>ED RX Program </a:t>
          </a:r>
          <a:r>
            <a:rPr lang="en-US" sz="1800" dirty="0">
              <a:solidFill>
                <a:schemeClr val="bg1"/>
              </a:solidFill>
              <a:latin typeface="Calibri" charset="0"/>
              <a:ea typeface="Calibri" charset="0"/>
              <a:cs typeface="Calibri" charset="0"/>
            </a:rPr>
            <a:t>(</a:t>
          </a:r>
          <a:r>
            <a:rPr lang="en-US" altLang="en-US" sz="1800" b="1" dirty="0">
              <a:solidFill>
                <a:srgbClr val="82FF82"/>
              </a:solidFill>
              <a:latin typeface="Calibri" charset="0"/>
              <a:ea typeface="Calibri" charset="0"/>
              <a:cs typeface="Calibri" charset="0"/>
            </a:rPr>
            <a:t>Lantern </a:t>
          </a:r>
          <a:r>
            <a:rPr lang="en-US" sz="1800" dirty="0">
              <a:solidFill>
                <a:schemeClr val="bg1"/>
              </a:solidFill>
              <a:latin typeface="Calibri" charset="0"/>
              <a:ea typeface="Calibri" charset="0"/>
              <a:cs typeface="Calibri" charset="0"/>
            </a:rPr>
            <a:t>or</a:t>
          </a:r>
          <a:r>
            <a:rPr lang="en-US" sz="1800" dirty="0">
              <a:solidFill>
                <a:schemeClr val="accent2">
                  <a:lumMod val="20000"/>
                  <a:lumOff val="80000"/>
                </a:schemeClr>
              </a:solidFill>
              <a:latin typeface="Calibri" charset="0"/>
              <a:ea typeface="Calibri" charset="0"/>
              <a:cs typeface="Calibri" charset="0"/>
            </a:rPr>
            <a:t> </a:t>
          </a:r>
          <a:r>
            <a:rPr lang="en-US" altLang="en-US" sz="1800" b="1" dirty="0" err="1">
              <a:solidFill>
                <a:srgbClr val="82FF82"/>
              </a:solidFill>
              <a:latin typeface="Calibri" charset="0"/>
              <a:ea typeface="Calibri" charset="0"/>
              <a:cs typeface="Calibri" charset="0"/>
            </a:rPr>
            <a:t>eBED</a:t>
          </a:r>
          <a:r>
            <a:rPr lang="en-US" sz="1800" dirty="0">
              <a:solidFill>
                <a:schemeClr val="accent2">
                  <a:lumMod val="20000"/>
                  <a:lumOff val="80000"/>
                </a:schemeClr>
              </a:solidFill>
              <a:latin typeface="Calibri" charset="0"/>
              <a:ea typeface="Calibri" charset="0"/>
              <a:cs typeface="Calibri" charset="0"/>
            </a:rPr>
            <a:t>, </a:t>
          </a:r>
          <a:r>
            <a:rPr lang="en-US" sz="1800" dirty="0">
              <a:solidFill>
                <a:schemeClr val="bg1"/>
              </a:solidFill>
              <a:latin typeface="Calibri" charset="0"/>
              <a:ea typeface="Calibri" charset="0"/>
              <a:cs typeface="Calibri" charset="0"/>
            </a:rPr>
            <a:t>based on </a:t>
          </a:r>
          <a:r>
            <a:rPr lang="en-US" sz="1800" dirty="0" err="1">
              <a:solidFill>
                <a:schemeClr val="bg1"/>
              </a:solidFill>
              <a:latin typeface="Calibri" charset="0"/>
              <a:ea typeface="Calibri" charset="0"/>
              <a:cs typeface="Calibri" charset="0"/>
            </a:rPr>
            <a:t>iCare</a:t>
          </a:r>
          <a:r>
            <a:rPr lang="en-US" sz="1800" dirty="0">
              <a:solidFill>
                <a:schemeClr val="bg1"/>
              </a:solidFill>
              <a:latin typeface="Calibri" charset="0"/>
              <a:ea typeface="Calibri" charset="0"/>
              <a:cs typeface="Calibri" charset="0"/>
            </a:rPr>
            <a:t>)</a:t>
          </a:r>
        </a:p>
      </dgm:t>
    </dgm:pt>
    <dgm:pt modelId="{450AABE7-8E4A-D34A-B0F1-3426E1FE6458}" type="parTrans" cxnId="{CC4DE529-19C4-A64C-8A23-5DC81E862E41}">
      <dgm:prSet/>
      <dgm:spPr/>
      <dgm:t>
        <a:bodyPr/>
        <a:lstStyle/>
        <a:p>
          <a:endParaRPr lang="en-US"/>
        </a:p>
      </dgm:t>
    </dgm:pt>
    <dgm:pt modelId="{A91EF653-F4B1-E145-91BF-632096533CC5}" type="sibTrans" cxnId="{CC4DE529-19C4-A64C-8A23-5DC81E862E41}">
      <dgm:prSet/>
      <dgm:spPr/>
      <dgm:t>
        <a:bodyPr/>
        <a:lstStyle/>
        <a:p>
          <a:endParaRPr lang="en-US"/>
        </a:p>
      </dgm:t>
    </dgm:pt>
    <dgm:pt modelId="{7B6FC441-12D3-704E-82DB-DBBAE49DC36D}" type="pres">
      <dgm:prSet presAssocID="{00D72087-F194-7E46-86E3-341BD14AAE5D}" presName="Name0" presStyleCnt="0">
        <dgm:presLayoutVars>
          <dgm:chPref val="1"/>
          <dgm:dir/>
          <dgm:animOne val="branch"/>
          <dgm:animLvl val="lvl"/>
          <dgm:resizeHandles/>
        </dgm:presLayoutVars>
      </dgm:prSet>
      <dgm:spPr/>
    </dgm:pt>
    <dgm:pt modelId="{ABBFA6BF-4E48-564C-9477-FA8A403617AE}" type="pres">
      <dgm:prSet presAssocID="{D152B464-B722-D144-AF4D-67EE56F87DF8}" presName="vertOne" presStyleCnt="0"/>
      <dgm:spPr/>
    </dgm:pt>
    <dgm:pt modelId="{F674D643-169D-D044-A307-86D5D4DDA796}" type="pres">
      <dgm:prSet presAssocID="{D152B464-B722-D144-AF4D-67EE56F87DF8}" presName="txOne" presStyleLbl="node0" presStyleIdx="0" presStyleCnt="1" custScaleY="55074">
        <dgm:presLayoutVars>
          <dgm:chPref val="3"/>
        </dgm:presLayoutVars>
      </dgm:prSet>
      <dgm:spPr/>
    </dgm:pt>
    <dgm:pt modelId="{51AF7694-BDEB-1A41-B6F3-8027D1732AD1}" type="pres">
      <dgm:prSet presAssocID="{D152B464-B722-D144-AF4D-67EE56F87DF8}" presName="parTransOne" presStyleCnt="0"/>
      <dgm:spPr/>
    </dgm:pt>
    <dgm:pt modelId="{B24C6403-A3FF-424D-8D30-9E408412E6A6}" type="pres">
      <dgm:prSet presAssocID="{D152B464-B722-D144-AF4D-67EE56F87DF8}" presName="horzOne" presStyleCnt="0"/>
      <dgm:spPr/>
    </dgm:pt>
    <dgm:pt modelId="{7AE6600A-BBB2-424E-A7A6-4A6930309FF0}" type="pres">
      <dgm:prSet presAssocID="{9CD1A2FC-CB75-DC40-8A37-0A04F1803FA8}" presName="vertTwo" presStyleCnt="0"/>
      <dgm:spPr/>
    </dgm:pt>
    <dgm:pt modelId="{64467557-A616-6E46-9FA9-9C65DF5FFEBD}" type="pres">
      <dgm:prSet presAssocID="{9CD1A2FC-CB75-DC40-8A37-0A04F1803FA8}" presName="txTwo" presStyleLbl="node2" presStyleIdx="0" presStyleCnt="4">
        <dgm:presLayoutVars>
          <dgm:chPref val="3"/>
        </dgm:presLayoutVars>
      </dgm:prSet>
      <dgm:spPr/>
    </dgm:pt>
    <dgm:pt modelId="{D7DEA495-8DA8-B342-8B57-8838806F6218}" type="pres">
      <dgm:prSet presAssocID="{9CD1A2FC-CB75-DC40-8A37-0A04F1803FA8}" presName="parTransTwo" presStyleCnt="0"/>
      <dgm:spPr/>
    </dgm:pt>
    <dgm:pt modelId="{B07F533F-15BD-6C4A-B9FB-E92739D05E3E}" type="pres">
      <dgm:prSet presAssocID="{9CD1A2FC-CB75-DC40-8A37-0A04F1803FA8}" presName="horzTwo" presStyleCnt="0"/>
      <dgm:spPr/>
    </dgm:pt>
    <dgm:pt modelId="{C8FEEAFF-EF9B-C149-B4D5-62565AC6F7BA}" type="pres">
      <dgm:prSet presAssocID="{8AD5413E-7922-2345-AF69-9599B37FB440}" presName="vertThree" presStyleCnt="0"/>
      <dgm:spPr/>
    </dgm:pt>
    <dgm:pt modelId="{0925C45C-DC20-604C-9B76-0A59AE864C18}" type="pres">
      <dgm:prSet presAssocID="{8AD5413E-7922-2345-AF69-9599B37FB440}" presName="txThree" presStyleLbl="node3" presStyleIdx="0" presStyleCnt="4">
        <dgm:presLayoutVars>
          <dgm:chPref val="3"/>
        </dgm:presLayoutVars>
      </dgm:prSet>
      <dgm:spPr/>
    </dgm:pt>
    <dgm:pt modelId="{B985D67D-5927-2A40-AE90-E01CA49C339C}" type="pres">
      <dgm:prSet presAssocID="{8AD5413E-7922-2345-AF69-9599B37FB440}" presName="horzThree" presStyleCnt="0"/>
      <dgm:spPr/>
    </dgm:pt>
    <dgm:pt modelId="{5D0330EE-B38D-2245-BFE6-2E5C13342447}" type="pres">
      <dgm:prSet presAssocID="{BADFD258-DB92-0F4E-94D9-2AFC8C7065D3}" presName="sibSpaceTwo" presStyleCnt="0"/>
      <dgm:spPr/>
    </dgm:pt>
    <dgm:pt modelId="{74AB94D3-03D7-1B44-821A-DDCD3BA6E4D5}" type="pres">
      <dgm:prSet presAssocID="{340D130C-ABAA-744A-A946-C71707116669}" presName="vertTwo" presStyleCnt="0"/>
      <dgm:spPr/>
    </dgm:pt>
    <dgm:pt modelId="{F49B3727-D9A9-D944-821B-56FC1A9C46FE}" type="pres">
      <dgm:prSet presAssocID="{340D130C-ABAA-744A-A946-C71707116669}" presName="txTwo" presStyleLbl="node2" presStyleIdx="1" presStyleCnt="4">
        <dgm:presLayoutVars>
          <dgm:chPref val="3"/>
        </dgm:presLayoutVars>
      </dgm:prSet>
      <dgm:spPr/>
    </dgm:pt>
    <dgm:pt modelId="{4E5141F7-7AC6-DE4E-99AE-BAAC9B55770A}" type="pres">
      <dgm:prSet presAssocID="{340D130C-ABAA-744A-A946-C71707116669}" presName="parTransTwo" presStyleCnt="0"/>
      <dgm:spPr/>
    </dgm:pt>
    <dgm:pt modelId="{1C30D6CC-FB87-FE4E-AB04-9452C2E20562}" type="pres">
      <dgm:prSet presAssocID="{340D130C-ABAA-744A-A946-C71707116669}" presName="horzTwo" presStyleCnt="0"/>
      <dgm:spPr/>
    </dgm:pt>
    <dgm:pt modelId="{9370D491-DFB8-464A-A934-0DBF185C806F}" type="pres">
      <dgm:prSet presAssocID="{82F286BA-8AA1-4843-98A0-6AEC967BEE39}" presName="vertThree" presStyleCnt="0"/>
      <dgm:spPr/>
    </dgm:pt>
    <dgm:pt modelId="{803693F8-3FEC-D24C-B953-68524BD9F577}" type="pres">
      <dgm:prSet presAssocID="{82F286BA-8AA1-4843-98A0-6AEC967BEE39}" presName="txThree" presStyleLbl="node3" presStyleIdx="1" presStyleCnt="4">
        <dgm:presLayoutVars>
          <dgm:chPref val="3"/>
        </dgm:presLayoutVars>
      </dgm:prSet>
      <dgm:spPr/>
    </dgm:pt>
    <dgm:pt modelId="{8C2E550C-EE2E-A24E-BA18-2AF20B408172}" type="pres">
      <dgm:prSet presAssocID="{82F286BA-8AA1-4843-98A0-6AEC967BEE39}" presName="horzThree" presStyleCnt="0"/>
      <dgm:spPr/>
    </dgm:pt>
    <dgm:pt modelId="{B6B7C625-9AD9-BF49-8AC8-30DB46E63C31}" type="pres">
      <dgm:prSet presAssocID="{59FBB25B-6DC1-A641-869C-6C49CB3458FB}" presName="sibSpaceTwo" presStyleCnt="0"/>
      <dgm:spPr/>
    </dgm:pt>
    <dgm:pt modelId="{38E05D06-456C-B849-9D7B-90113865A71B}" type="pres">
      <dgm:prSet presAssocID="{547E8CFE-CBC6-9642-A5AF-012E3A81E8C7}" presName="vertTwo" presStyleCnt="0"/>
      <dgm:spPr/>
    </dgm:pt>
    <dgm:pt modelId="{04DC6DF0-BB75-214E-A3B0-74BB0AAB88EE}" type="pres">
      <dgm:prSet presAssocID="{547E8CFE-CBC6-9642-A5AF-012E3A81E8C7}" presName="txTwo" presStyleLbl="node2" presStyleIdx="2" presStyleCnt="4">
        <dgm:presLayoutVars>
          <dgm:chPref val="3"/>
        </dgm:presLayoutVars>
      </dgm:prSet>
      <dgm:spPr/>
    </dgm:pt>
    <dgm:pt modelId="{962A965E-213C-3D4D-A944-5786A3F228EF}" type="pres">
      <dgm:prSet presAssocID="{547E8CFE-CBC6-9642-A5AF-012E3A81E8C7}" presName="parTransTwo" presStyleCnt="0"/>
      <dgm:spPr/>
    </dgm:pt>
    <dgm:pt modelId="{62BD03B8-2C41-D34B-82E5-324CD821EA83}" type="pres">
      <dgm:prSet presAssocID="{547E8CFE-CBC6-9642-A5AF-012E3A81E8C7}" presName="horzTwo" presStyleCnt="0"/>
      <dgm:spPr/>
    </dgm:pt>
    <dgm:pt modelId="{0F59F8B3-E9D1-0649-92E5-9C339A271B10}" type="pres">
      <dgm:prSet presAssocID="{038C5B53-649D-144B-9438-22B0AECADFB6}" presName="vertThree" presStyleCnt="0"/>
      <dgm:spPr/>
    </dgm:pt>
    <dgm:pt modelId="{5928CA1A-0BBE-AF49-8D8A-C198D1704B1D}" type="pres">
      <dgm:prSet presAssocID="{038C5B53-649D-144B-9438-22B0AECADFB6}" presName="txThree" presStyleLbl="node3" presStyleIdx="2" presStyleCnt="4">
        <dgm:presLayoutVars>
          <dgm:chPref val="3"/>
        </dgm:presLayoutVars>
      </dgm:prSet>
      <dgm:spPr/>
    </dgm:pt>
    <dgm:pt modelId="{8FA9B85A-5AB0-8B4E-BC14-B5CD76DEED76}" type="pres">
      <dgm:prSet presAssocID="{038C5B53-649D-144B-9438-22B0AECADFB6}" presName="horzThree" presStyleCnt="0"/>
      <dgm:spPr/>
    </dgm:pt>
    <dgm:pt modelId="{0951857E-6776-4A4C-BF4A-213472E24084}" type="pres">
      <dgm:prSet presAssocID="{1AC357D5-34E7-704C-B700-3EDB929FF7EB}" presName="sibSpaceTwo" presStyleCnt="0"/>
      <dgm:spPr/>
    </dgm:pt>
    <dgm:pt modelId="{A5BC8E5C-3993-0F42-A039-0C8B6A75332C}" type="pres">
      <dgm:prSet presAssocID="{F9DF443B-4AA2-AD42-A4C5-20F80F949A12}" presName="vertTwo" presStyleCnt="0"/>
      <dgm:spPr/>
    </dgm:pt>
    <dgm:pt modelId="{D099C7CB-03A2-6247-9C2B-FBCC726BDC0E}" type="pres">
      <dgm:prSet presAssocID="{F9DF443B-4AA2-AD42-A4C5-20F80F949A12}" presName="txTwo" presStyleLbl="node2" presStyleIdx="3" presStyleCnt="4">
        <dgm:presLayoutVars>
          <dgm:chPref val="3"/>
        </dgm:presLayoutVars>
      </dgm:prSet>
      <dgm:spPr/>
    </dgm:pt>
    <dgm:pt modelId="{4B3BA6E4-4762-D14F-8D15-A9820262F1C0}" type="pres">
      <dgm:prSet presAssocID="{F9DF443B-4AA2-AD42-A4C5-20F80F949A12}" presName="parTransTwo" presStyleCnt="0"/>
      <dgm:spPr/>
    </dgm:pt>
    <dgm:pt modelId="{BF7ADE8F-F30D-E441-9A78-AF1313D5842E}" type="pres">
      <dgm:prSet presAssocID="{F9DF443B-4AA2-AD42-A4C5-20F80F949A12}" presName="horzTwo" presStyleCnt="0"/>
      <dgm:spPr/>
    </dgm:pt>
    <dgm:pt modelId="{51F05E9A-3C6A-1B4D-9E66-84F0779A3F19}" type="pres">
      <dgm:prSet presAssocID="{B41F883B-E04D-2445-A1C8-E18763954936}" presName="vertThree" presStyleCnt="0"/>
      <dgm:spPr/>
    </dgm:pt>
    <dgm:pt modelId="{EC8779FA-BD60-3745-ADDC-4B372B15BF1B}" type="pres">
      <dgm:prSet presAssocID="{B41F883B-E04D-2445-A1C8-E18763954936}" presName="txThree" presStyleLbl="node3" presStyleIdx="3" presStyleCnt="4">
        <dgm:presLayoutVars>
          <dgm:chPref val="3"/>
        </dgm:presLayoutVars>
      </dgm:prSet>
      <dgm:spPr/>
    </dgm:pt>
    <dgm:pt modelId="{6A4AC360-A98B-3F40-A547-0C0A0BAE6E0B}" type="pres">
      <dgm:prSet presAssocID="{B41F883B-E04D-2445-A1C8-E18763954936}" presName="horzThree" presStyleCnt="0"/>
      <dgm:spPr/>
    </dgm:pt>
  </dgm:ptLst>
  <dgm:cxnLst>
    <dgm:cxn modelId="{5B1A3D17-6CC5-EA42-8463-3FA90100B195}" srcId="{D152B464-B722-D144-AF4D-67EE56F87DF8}" destId="{340D130C-ABAA-744A-A946-C71707116669}" srcOrd="1" destOrd="0" parTransId="{05FBF194-C3C3-3140-B2F4-59C61915C7BE}" sibTransId="{59FBB25B-6DC1-A641-869C-6C49CB3458FB}"/>
    <dgm:cxn modelId="{541D6322-83F2-A446-8276-4086BC9F75B5}" srcId="{F9DF443B-4AA2-AD42-A4C5-20F80F949A12}" destId="{B41F883B-E04D-2445-A1C8-E18763954936}" srcOrd="0" destOrd="0" parTransId="{FD971440-5924-7D40-BA21-355C5ED53B15}" sibTransId="{C5C8D77B-69DE-7044-B283-8056A83E17A0}"/>
    <dgm:cxn modelId="{CC4DE529-19C4-A64C-8A23-5DC81E862E41}" srcId="{547E8CFE-CBC6-9642-A5AF-012E3A81E8C7}" destId="{038C5B53-649D-144B-9438-22B0AECADFB6}" srcOrd="0" destOrd="0" parTransId="{450AABE7-8E4A-D34A-B0F1-3426E1FE6458}" sibTransId="{A91EF653-F4B1-E145-91BF-632096533CC5}"/>
    <dgm:cxn modelId="{E2E02B39-7175-844F-BE83-6315073E2F0C}" type="presOf" srcId="{038C5B53-649D-144B-9438-22B0AECADFB6}" destId="{5928CA1A-0BBE-AF49-8D8A-C198D1704B1D}" srcOrd="0" destOrd="0" presId="urn:microsoft.com/office/officeart/2005/8/layout/hierarchy4"/>
    <dgm:cxn modelId="{DD97766C-C00A-CC4A-B91B-AC0C8985C9A5}" type="presOf" srcId="{F9DF443B-4AA2-AD42-A4C5-20F80F949A12}" destId="{D099C7CB-03A2-6247-9C2B-FBCC726BDC0E}" srcOrd="0" destOrd="0" presId="urn:microsoft.com/office/officeart/2005/8/layout/hierarchy4"/>
    <dgm:cxn modelId="{C5592A83-9A89-7643-8461-6D98EBA05DB5}" srcId="{D152B464-B722-D144-AF4D-67EE56F87DF8}" destId="{9CD1A2FC-CB75-DC40-8A37-0A04F1803FA8}" srcOrd="0" destOrd="0" parTransId="{D20C78A1-8C95-A249-B406-F5BB61F84946}" sibTransId="{BADFD258-DB92-0F4E-94D9-2AFC8C7065D3}"/>
    <dgm:cxn modelId="{33140785-AB0D-E140-9477-15253200DEF4}" type="presOf" srcId="{340D130C-ABAA-744A-A946-C71707116669}" destId="{F49B3727-D9A9-D944-821B-56FC1A9C46FE}" srcOrd="0" destOrd="0" presId="urn:microsoft.com/office/officeart/2005/8/layout/hierarchy4"/>
    <dgm:cxn modelId="{6ECAF195-DB9F-AD4D-AB71-3C03B696E8F2}" type="presOf" srcId="{00D72087-F194-7E46-86E3-341BD14AAE5D}" destId="{7B6FC441-12D3-704E-82DB-DBBAE49DC36D}" srcOrd="0" destOrd="0" presId="urn:microsoft.com/office/officeart/2005/8/layout/hierarchy4"/>
    <dgm:cxn modelId="{EE0055A1-B78D-224D-A51F-44FAD5C16900}" type="presOf" srcId="{B41F883B-E04D-2445-A1C8-E18763954936}" destId="{EC8779FA-BD60-3745-ADDC-4B372B15BF1B}" srcOrd="0" destOrd="0" presId="urn:microsoft.com/office/officeart/2005/8/layout/hierarchy4"/>
    <dgm:cxn modelId="{1C5A96A9-B545-CB43-BA94-1025E0080FE7}" srcId="{00D72087-F194-7E46-86E3-341BD14AAE5D}" destId="{D152B464-B722-D144-AF4D-67EE56F87DF8}" srcOrd="0" destOrd="0" parTransId="{63752B6E-363B-1945-B0B4-CFE39C47BE14}" sibTransId="{51139409-9005-0D4C-810F-BA22F5BF6D9A}"/>
    <dgm:cxn modelId="{C4DAE4AD-0F96-DE44-92A0-88F86C2A0EEC}" srcId="{D152B464-B722-D144-AF4D-67EE56F87DF8}" destId="{F9DF443B-4AA2-AD42-A4C5-20F80F949A12}" srcOrd="3" destOrd="0" parTransId="{259C2D66-4EF0-FD41-BCB8-6A5EF922276E}" sibTransId="{9E2B43FC-BA29-7F43-9291-314CF505F311}"/>
    <dgm:cxn modelId="{E22FCDB9-256F-F042-9CB4-A675BFB45206}" type="presOf" srcId="{82F286BA-8AA1-4843-98A0-6AEC967BEE39}" destId="{803693F8-3FEC-D24C-B953-68524BD9F577}" srcOrd="0" destOrd="0" presId="urn:microsoft.com/office/officeart/2005/8/layout/hierarchy4"/>
    <dgm:cxn modelId="{5BB4B6C2-F8FD-2C43-8912-90DD0EB8B3CA}" type="presOf" srcId="{547E8CFE-CBC6-9642-A5AF-012E3A81E8C7}" destId="{04DC6DF0-BB75-214E-A3B0-74BB0AAB88EE}" srcOrd="0" destOrd="0" presId="urn:microsoft.com/office/officeart/2005/8/layout/hierarchy4"/>
    <dgm:cxn modelId="{0B8A7EC9-3E92-F648-BA1C-6AD276F65F65}" srcId="{D152B464-B722-D144-AF4D-67EE56F87DF8}" destId="{547E8CFE-CBC6-9642-A5AF-012E3A81E8C7}" srcOrd="2" destOrd="0" parTransId="{A0EBC387-6199-204E-90D7-0A719436D936}" sibTransId="{1AC357D5-34E7-704C-B700-3EDB929FF7EB}"/>
    <dgm:cxn modelId="{8378A0CD-A3A5-F147-ADE1-17EDA58E1C80}" type="presOf" srcId="{9CD1A2FC-CB75-DC40-8A37-0A04F1803FA8}" destId="{64467557-A616-6E46-9FA9-9C65DF5FFEBD}" srcOrd="0" destOrd="0" presId="urn:microsoft.com/office/officeart/2005/8/layout/hierarchy4"/>
    <dgm:cxn modelId="{038240DD-A76B-3C4D-8D95-D1099C72863B}" srcId="{9CD1A2FC-CB75-DC40-8A37-0A04F1803FA8}" destId="{8AD5413E-7922-2345-AF69-9599B37FB440}" srcOrd="0" destOrd="0" parTransId="{5D849C1F-DF8C-3349-A2E8-7F644C4A1651}" sibTransId="{CCA94421-B06F-3240-A8C1-D9DFDE828207}"/>
    <dgm:cxn modelId="{FFD90DE6-68CE-3B43-BC37-2B23B903DB7F}" type="presOf" srcId="{8AD5413E-7922-2345-AF69-9599B37FB440}" destId="{0925C45C-DC20-604C-9B76-0A59AE864C18}" srcOrd="0" destOrd="0" presId="urn:microsoft.com/office/officeart/2005/8/layout/hierarchy4"/>
    <dgm:cxn modelId="{FDD684F8-D058-084C-BFDB-7E9670F36BB4}" srcId="{340D130C-ABAA-744A-A946-C71707116669}" destId="{82F286BA-8AA1-4843-98A0-6AEC967BEE39}" srcOrd="0" destOrd="0" parTransId="{28474828-F210-B74C-9973-515AE7D5D6AA}" sibTransId="{301DD5A4-DA59-764B-9767-79BC72C81186}"/>
    <dgm:cxn modelId="{22F449FC-B20F-C042-82B8-06E1009B8ECC}" type="presOf" srcId="{D152B464-B722-D144-AF4D-67EE56F87DF8}" destId="{F674D643-169D-D044-A307-86D5D4DDA796}" srcOrd="0" destOrd="0" presId="urn:microsoft.com/office/officeart/2005/8/layout/hierarchy4"/>
    <dgm:cxn modelId="{B2D05D7B-7024-EB4F-983C-FA4693D66E8D}" type="presParOf" srcId="{7B6FC441-12D3-704E-82DB-DBBAE49DC36D}" destId="{ABBFA6BF-4E48-564C-9477-FA8A403617AE}" srcOrd="0" destOrd="0" presId="urn:microsoft.com/office/officeart/2005/8/layout/hierarchy4"/>
    <dgm:cxn modelId="{07BC9479-19A2-2143-86D0-78186FEC7B61}" type="presParOf" srcId="{ABBFA6BF-4E48-564C-9477-FA8A403617AE}" destId="{F674D643-169D-D044-A307-86D5D4DDA796}" srcOrd="0" destOrd="0" presId="urn:microsoft.com/office/officeart/2005/8/layout/hierarchy4"/>
    <dgm:cxn modelId="{DEE64C60-9848-4F4D-BFB9-410F6234E6D0}" type="presParOf" srcId="{ABBFA6BF-4E48-564C-9477-FA8A403617AE}" destId="{51AF7694-BDEB-1A41-B6F3-8027D1732AD1}" srcOrd="1" destOrd="0" presId="urn:microsoft.com/office/officeart/2005/8/layout/hierarchy4"/>
    <dgm:cxn modelId="{DBBF8FAA-B6F3-D446-BBEF-EB0608B8C50A}" type="presParOf" srcId="{ABBFA6BF-4E48-564C-9477-FA8A403617AE}" destId="{B24C6403-A3FF-424D-8D30-9E408412E6A6}" srcOrd="2" destOrd="0" presId="urn:microsoft.com/office/officeart/2005/8/layout/hierarchy4"/>
    <dgm:cxn modelId="{6C17C663-254E-4B46-8EE9-C3ACD650997C}" type="presParOf" srcId="{B24C6403-A3FF-424D-8D30-9E408412E6A6}" destId="{7AE6600A-BBB2-424E-A7A6-4A6930309FF0}" srcOrd="0" destOrd="0" presId="urn:microsoft.com/office/officeart/2005/8/layout/hierarchy4"/>
    <dgm:cxn modelId="{59A20061-9A9B-A445-9EF1-F08AA96D6883}" type="presParOf" srcId="{7AE6600A-BBB2-424E-A7A6-4A6930309FF0}" destId="{64467557-A616-6E46-9FA9-9C65DF5FFEBD}" srcOrd="0" destOrd="0" presId="urn:microsoft.com/office/officeart/2005/8/layout/hierarchy4"/>
    <dgm:cxn modelId="{595884F3-7864-AC47-93CD-D78CBE826007}" type="presParOf" srcId="{7AE6600A-BBB2-424E-A7A6-4A6930309FF0}" destId="{D7DEA495-8DA8-B342-8B57-8838806F6218}" srcOrd="1" destOrd="0" presId="urn:microsoft.com/office/officeart/2005/8/layout/hierarchy4"/>
    <dgm:cxn modelId="{D51DC55F-D306-FC44-81E3-58BB0DFE8358}" type="presParOf" srcId="{7AE6600A-BBB2-424E-A7A6-4A6930309FF0}" destId="{B07F533F-15BD-6C4A-B9FB-E92739D05E3E}" srcOrd="2" destOrd="0" presId="urn:microsoft.com/office/officeart/2005/8/layout/hierarchy4"/>
    <dgm:cxn modelId="{5AA9D55B-404A-684F-8890-0D6587FA19F6}" type="presParOf" srcId="{B07F533F-15BD-6C4A-B9FB-E92739D05E3E}" destId="{C8FEEAFF-EF9B-C149-B4D5-62565AC6F7BA}" srcOrd="0" destOrd="0" presId="urn:microsoft.com/office/officeart/2005/8/layout/hierarchy4"/>
    <dgm:cxn modelId="{ECB8F22B-DA57-7B47-BB6E-94D7CF061DB9}" type="presParOf" srcId="{C8FEEAFF-EF9B-C149-B4D5-62565AC6F7BA}" destId="{0925C45C-DC20-604C-9B76-0A59AE864C18}" srcOrd="0" destOrd="0" presId="urn:microsoft.com/office/officeart/2005/8/layout/hierarchy4"/>
    <dgm:cxn modelId="{6D92A28C-01DE-C54A-8BB6-F086764D77CB}" type="presParOf" srcId="{C8FEEAFF-EF9B-C149-B4D5-62565AC6F7BA}" destId="{B985D67D-5927-2A40-AE90-E01CA49C339C}" srcOrd="1" destOrd="0" presId="urn:microsoft.com/office/officeart/2005/8/layout/hierarchy4"/>
    <dgm:cxn modelId="{6419EA03-425C-054F-B8BC-0A6FED012EAB}" type="presParOf" srcId="{B24C6403-A3FF-424D-8D30-9E408412E6A6}" destId="{5D0330EE-B38D-2245-BFE6-2E5C13342447}" srcOrd="1" destOrd="0" presId="urn:microsoft.com/office/officeart/2005/8/layout/hierarchy4"/>
    <dgm:cxn modelId="{3AC102A7-860A-4240-AB34-CD428187AA0B}" type="presParOf" srcId="{B24C6403-A3FF-424D-8D30-9E408412E6A6}" destId="{74AB94D3-03D7-1B44-821A-DDCD3BA6E4D5}" srcOrd="2" destOrd="0" presId="urn:microsoft.com/office/officeart/2005/8/layout/hierarchy4"/>
    <dgm:cxn modelId="{FB6B4D79-422D-5147-9C17-56564F0DE0B2}" type="presParOf" srcId="{74AB94D3-03D7-1B44-821A-DDCD3BA6E4D5}" destId="{F49B3727-D9A9-D944-821B-56FC1A9C46FE}" srcOrd="0" destOrd="0" presId="urn:microsoft.com/office/officeart/2005/8/layout/hierarchy4"/>
    <dgm:cxn modelId="{26BF6639-F1B4-BC4A-A6FF-7DA2CDF2BD7C}" type="presParOf" srcId="{74AB94D3-03D7-1B44-821A-DDCD3BA6E4D5}" destId="{4E5141F7-7AC6-DE4E-99AE-BAAC9B55770A}" srcOrd="1" destOrd="0" presId="urn:microsoft.com/office/officeart/2005/8/layout/hierarchy4"/>
    <dgm:cxn modelId="{8EAE157B-DB95-6947-87DF-F4927DB050B3}" type="presParOf" srcId="{74AB94D3-03D7-1B44-821A-DDCD3BA6E4D5}" destId="{1C30D6CC-FB87-FE4E-AB04-9452C2E20562}" srcOrd="2" destOrd="0" presId="urn:microsoft.com/office/officeart/2005/8/layout/hierarchy4"/>
    <dgm:cxn modelId="{376EFDAA-2562-2B4E-A231-66AEBD865F4F}" type="presParOf" srcId="{1C30D6CC-FB87-FE4E-AB04-9452C2E20562}" destId="{9370D491-DFB8-464A-A934-0DBF185C806F}" srcOrd="0" destOrd="0" presId="urn:microsoft.com/office/officeart/2005/8/layout/hierarchy4"/>
    <dgm:cxn modelId="{0C1F166F-925D-634D-8EB3-6D55B926F94E}" type="presParOf" srcId="{9370D491-DFB8-464A-A934-0DBF185C806F}" destId="{803693F8-3FEC-D24C-B953-68524BD9F577}" srcOrd="0" destOrd="0" presId="urn:microsoft.com/office/officeart/2005/8/layout/hierarchy4"/>
    <dgm:cxn modelId="{4C1889F3-BEF0-E840-9D0C-2E63428AF210}" type="presParOf" srcId="{9370D491-DFB8-464A-A934-0DBF185C806F}" destId="{8C2E550C-EE2E-A24E-BA18-2AF20B408172}" srcOrd="1" destOrd="0" presId="urn:microsoft.com/office/officeart/2005/8/layout/hierarchy4"/>
    <dgm:cxn modelId="{7E8977DC-B4AE-E64B-B7B6-02899C8BCE77}" type="presParOf" srcId="{B24C6403-A3FF-424D-8D30-9E408412E6A6}" destId="{B6B7C625-9AD9-BF49-8AC8-30DB46E63C31}" srcOrd="3" destOrd="0" presId="urn:microsoft.com/office/officeart/2005/8/layout/hierarchy4"/>
    <dgm:cxn modelId="{6FBBD30B-F239-C34C-A44F-F40BC8818162}" type="presParOf" srcId="{B24C6403-A3FF-424D-8D30-9E408412E6A6}" destId="{38E05D06-456C-B849-9D7B-90113865A71B}" srcOrd="4" destOrd="0" presId="urn:microsoft.com/office/officeart/2005/8/layout/hierarchy4"/>
    <dgm:cxn modelId="{D93C8F81-AB43-9C4B-A706-67F8680FF107}" type="presParOf" srcId="{38E05D06-456C-B849-9D7B-90113865A71B}" destId="{04DC6DF0-BB75-214E-A3B0-74BB0AAB88EE}" srcOrd="0" destOrd="0" presId="urn:microsoft.com/office/officeart/2005/8/layout/hierarchy4"/>
    <dgm:cxn modelId="{0EBC4AE6-1231-3840-9D43-D5CBE4A22A50}" type="presParOf" srcId="{38E05D06-456C-B849-9D7B-90113865A71B}" destId="{962A965E-213C-3D4D-A944-5786A3F228EF}" srcOrd="1" destOrd="0" presId="urn:microsoft.com/office/officeart/2005/8/layout/hierarchy4"/>
    <dgm:cxn modelId="{05E5BBD4-40B2-904E-A749-4957BA927DDC}" type="presParOf" srcId="{38E05D06-456C-B849-9D7B-90113865A71B}" destId="{62BD03B8-2C41-D34B-82E5-324CD821EA83}" srcOrd="2" destOrd="0" presId="urn:microsoft.com/office/officeart/2005/8/layout/hierarchy4"/>
    <dgm:cxn modelId="{251A0B51-BDD2-DE47-93E0-44700C428744}" type="presParOf" srcId="{62BD03B8-2C41-D34B-82E5-324CD821EA83}" destId="{0F59F8B3-E9D1-0649-92E5-9C339A271B10}" srcOrd="0" destOrd="0" presId="urn:microsoft.com/office/officeart/2005/8/layout/hierarchy4"/>
    <dgm:cxn modelId="{E94DED12-E4F4-304D-82C8-74C57E201EB5}" type="presParOf" srcId="{0F59F8B3-E9D1-0649-92E5-9C339A271B10}" destId="{5928CA1A-0BBE-AF49-8D8A-C198D1704B1D}" srcOrd="0" destOrd="0" presId="urn:microsoft.com/office/officeart/2005/8/layout/hierarchy4"/>
    <dgm:cxn modelId="{F2069389-48C1-034A-B483-62EE98C74319}" type="presParOf" srcId="{0F59F8B3-E9D1-0649-92E5-9C339A271B10}" destId="{8FA9B85A-5AB0-8B4E-BC14-B5CD76DEED76}" srcOrd="1" destOrd="0" presId="urn:microsoft.com/office/officeart/2005/8/layout/hierarchy4"/>
    <dgm:cxn modelId="{AE5AA43A-C48B-D648-84E3-2F997B09AFEB}" type="presParOf" srcId="{B24C6403-A3FF-424D-8D30-9E408412E6A6}" destId="{0951857E-6776-4A4C-BF4A-213472E24084}" srcOrd="5" destOrd="0" presId="urn:microsoft.com/office/officeart/2005/8/layout/hierarchy4"/>
    <dgm:cxn modelId="{3422E794-11E5-4441-BDB7-FB129E7CE270}" type="presParOf" srcId="{B24C6403-A3FF-424D-8D30-9E408412E6A6}" destId="{A5BC8E5C-3993-0F42-A039-0C8B6A75332C}" srcOrd="6" destOrd="0" presId="urn:microsoft.com/office/officeart/2005/8/layout/hierarchy4"/>
    <dgm:cxn modelId="{B31856DF-0B45-4641-8B1A-70167BCBCCB5}" type="presParOf" srcId="{A5BC8E5C-3993-0F42-A039-0C8B6A75332C}" destId="{D099C7CB-03A2-6247-9C2B-FBCC726BDC0E}" srcOrd="0" destOrd="0" presId="urn:microsoft.com/office/officeart/2005/8/layout/hierarchy4"/>
    <dgm:cxn modelId="{5F082EA8-6794-2448-989C-55261215D71A}" type="presParOf" srcId="{A5BC8E5C-3993-0F42-A039-0C8B6A75332C}" destId="{4B3BA6E4-4762-D14F-8D15-A9820262F1C0}" srcOrd="1" destOrd="0" presId="urn:microsoft.com/office/officeart/2005/8/layout/hierarchy4"/>
    <dgm:cxn modelId="{F2DA7550-800D-5546-9275-B149AD1EFC39}" type="presParOf" srcId="{A5BC8E5C-3993-0F42-A039-0C8B6A75332C}" destId="{BF7ADE8F-F30D-E441-9A78-AF1313D5842E}" srcOrd="2" destOrd="0" presId="urn:microsoft.com/office/officeart/2005/8/layout/hierarchy4"/>
    <dgm:cxn modelId="{164AD62D-41C3-2345-868C-924064927E53}" type="presParOf" srcId="{BF7ADE8F-F30D-E441-9A78-AF1313D5842E}" destId="{51F05E9A-3C6A-1B4D-9E66-84F0779A3F19}" srcOrd="0" destOrd="0" presId="urn:microsoft.com/office/officeart/2005/8/layout/hierarchy4"/>
    <dgm:cxn modelId="{03B864AA-042D-8C4F-9F23-E6DD9D5D8209}" type="presParOf" srcId="{51F05E9A-3C6A-1B4D-9E66-84F0779A3F19}" destId="{EC8779FA-BD60-3745-ADDC-4B372B15BF1B}" srcOrd="0" destOrd="0" presId="urn:microsoft.com/office/officeart/2005/8/layout/hierarchy4"/>
    <dgm:cxn modelId="{2B6D302C-3373-2F40-8144-FDA6A85EB491}" type="presParOf" srcId="{51F05E9A-3C6A-1B4D-9E66-84F0779A3F19}" destId="{6A4AC360-A98B-3F40-A547-0C0A0BAE6E0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4D643-169D-D044-A307-86D5D4DDA796}">
      <dsp:nvSpPr>
        <dsp:cNvPr id="0" name=""/>
        <dsp:cNvSpPr/>
      </dsp:nvSpPr>
      <dsp:spPr>
        <a:xfrm>
          <a:off x="1699" y="2637"/>
          <a:ext cx="10512200" cy="84835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altLang="en-US" sz="3000" b="1" kern="1200" dirty="0">
              <a:latin typeface="Calibri" charset="0"/>
              <a:ea typeface="Calibri" charset="0"/>
              <a:cs typeface="Calibri" charset="0"/>
            </a:rPr>
            <a:t>Screening Algorithm: Stanford-Washington University ED Screen</a:t>
          </a:r>
          <a:endParaRPr lang="en-US" sz="3000" b="1" kern="1200" dirty="0">
            <a:latin typeface="Calibri" charset="0"/>
            <a:ea typeface="Calibri" charset="0"/>
            <a:cs typeface="Calibri" charset="0"/>
          </a:endParaRPr>
        </a:p>
      </dsp:txBody>
      <dsp:txXfrm>
        <a:off x="26546" y="27484"/>
        <a:ext cx="10462506" cy="798660"/>
      </dsp:txXfrm>
    </dsp:sp>
    <dsp:sp modelId="{64467557-A616-6E46-9FA9-9C65DF5FFEBD}">
      <dsp:nvSpPr>
        <dsp:cNvPr id="0" name=""/>
        <dsp:cNvSpPr/>
      </dsp:nvSpPr>
      <dsp:spPr>
        <a:xfrm>
          <a:off x="1699" y="1059455"/>
          <a:ext cx="2472295" cy="15403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pPr>
          <a:r>
            <a:rPr lang="en-US" altLang="en-US" sz="2200" b="1" kern="1200" dirty="0">
              <a:solidFill>
                <a:schemeClr val="bg1"/>
              </a:solidFill>
              <a:latin typeface="Calibri" charset="0"/>
              <a:ea typeface="Calibri" charset="0"/>
              <a:cs typeface="Calibri" charset="0"/>
            </a:rPr>
            <a:t>Low risk </a:t>
          </a:r>
          <a:r>
            <a:rPr lang="en-US" altLang="en-US" sz="2200" kern="1200" dirty="0">
              <a:solidFill>
                <a:schemeClr val="bg1"/>
              </a:solidFill>
              <a:latin typeface="Calibri" charset="0"/>
              <a:ea typeface="Calibri" charset="0"/>
              <a:cs typeface="Calibri" charset="0"/>
            </a:rPr>
            <a:t>for ED</a:t>
          </a:r>
        </a:p>
        <a:p>
          <a:pPr marL="0" lvl="0" indent="0" algn="ctr" defTabSz="977900">
            <a:lnSpc>
              <a:spcPct val="100000"/>
            </a:lnSpc>
            <a:spcBef>
              <a:spcPct val="0"/>
            </a:spcBef>
            <a:spcAft>
              <a:spcPct val="35000"/>
            </a:spcAft>
            <a:buNone/>
          </a:pPr>
          <a:r>
            <a:rPr lang="en-US" altLang="en-US" sz="2200" kern="1200" dirty="0">
              <a:latin typeface="Calibri" charset="0"/>
              <a:ea typeface="Calibri" charset="0"/>
              <a:cs typeface="Calibri" charset="0"/>
            </a:rPr>
            <a:t>WCS &lt; 45 Screen --</a:t>
          </a:r>
          <a:endParaRPr lang="en-US" sz="2200" kern="1200" dirty="0">
            <a:latin typeface="Calibri" charset="0"/>
            <a:ea typeface="Calibri" charset="0"/>
            <a:cs typeface="Calibri" charset="0"/>
          </a:endParaRPr>
        </a:p>
      </dsp:txBody>
      <dsp:txXfrm>
        <a:off x="46815" y="1104571"/>
        <a:ext cx="2382063" cy="1450158"/>
      </dsp:txXfrm>
    </dsp:sp>
    <dsp:sp modelId="{0925C45C-DC20-604C-9B76-0A59AE864C18}">
      <dsp:nvSpPr>
        <dsp:cNvPr id="0" name=""/>
        <dsp:cNvSpPr/>
      </dsp:nvSpPr>
      <dsp:spPr>
        <a:xfrm>
          <a:off x="1699" y="2808309"/>
          <a:ext cx="2472295" cy="15403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altLang="en-US" sz="1800" kern="1200" dirty="0">
              <a:latin typeface="Calibri" charset="0"/>
              <a:ea typeface="Calibri" charset="0"/>
              <a:cs typeface="Calibri" charset="0"/>
            </a:rPr>
            <a:t>Offered </a:t>
          </a:r>
          <a:r>
            <a:rPr lang="en-US" altLang="en-US" sz="1800" b="1" kern="1200" dirty="0">
              <a:solidFill>
                <a:schemeClr val="bg1"/>
              </a:solidFill>
              <a:latin typeface="Calibri" charset="0"/>
              <a:ea typeface="Calibri" charset="0"/>
              <a:cs typeface="Calibri" charset="0"/>
            </a:rPr>
            <a:t>universal</a:t>
          </a:r>
          <a:r>
            <a:rPr lang="en-US" altLang="en-US" sz="1800" kern="1200" dirty="0">
              <a:solidFill>
                <a:srgbClr val="B8B8FF"/>
              </a:solidFill>
              <a:latin typeface="Calibri" charset="0"/>
              <a:ea typeface="Calibri" charset="0"/>
              <a:cs typeface="Calibri" charset="0"/>
            </a:rPr>
            <a:t> </a:t>
          </a:r>
          <a:r>
            <a:rPr lang="en-US" altLang="en-US" sz="1800" kern="1200" dirty="0">
              <a:latin typeface="Calibri" charset="0"/>
              <a:ea typeface="Calibri" charset="0"/>
              <a:cs typeface="Calibri" charset="0"/>
            </a:rPr>
            <a:t>Healthy weight regulation/body Image program (</a:t>
          </a:r>
          <a:r>
            <a:rPr lang="en-US" altLang="en-US" sz="1800" b="1" kern="1200" dirty="0" err="1">
              <a:solidFill>
                <a:srgbClr val="82FF82"/>
              </a:solidFill>
              <a:latin typeface="Calibri" charset="0"/>
              <a:ea typeface="Calibri" charset="0"/>
              <a:cs typeface="Calibri" charset="0"/>
            </a:rPr>
            <a:t>StayingFit</a:t>
          </a:r>
          <a:r>
            <a:rPr lang="en-US" altLang="en-US" sz="1800" kern="1200" dirty="0">
              <a:solidFill>
                <a:schemeClr val="bg1"/>
              </a:solidFill>
              <a:latin typeface="Calibri" charset="0"/>
              <a:ea typeface="Calibri" charset="0"/>
              <a:cs typeface="Calibri" charset="0"/>
            </a:rPr>
            <a:t>)</a:t>
          </a:r>
          <a:endParaRPr lang="en-US" sz="1800" kern="1200" dirty="0">
            <a:solidFill>
              <a:schemeClr val="bg1"/>
            </a:solidFill>
            <a:latin typeface="Calibri" charset="0"/>
            <a:ea typeface="Calibri" charset="0"/>
            <a:cs typeface="Calibri" charset="0"/>
          </a:endParaRPr>
        </a:p>
      </dsp:txBody>
      <dsp:txXfrm>
        <a:off x="46815" y="2853425"/>
        <a:ext cx="2382063" cy="1450158"/>
      </dsp:txXfrm>
    </dsp:sp>
    <dsp:sp modelId="{F49B3727-D9A9-D944-821B-56FC1A9C46FE}">
      <dsp:nvSpPr>
        <dsp:cNvPr id="0" name=""/>
        <dsp:cNvSpPr/>
      </dsp:nvSpPr>
      <dsp:spPr>
        <a:xfrm>
          <a:off x="2681667" y="1059455"/>
          <a:ext cx="2472295" cy="15403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pPr>
          <a:r>
            <a:rPr lang="en-US" altLang="en-US" sz="2200" b="1" kern="1200" dirty="0">
              <a:solidFill>
                <a:schemeClr val="bg1"/>
              </a:solidFill>
              <a:latin typeface="Calibri" charset="0"/>
              <a:ea typeface="Calibri" charset="0"/>
              <a:cs typeface="Calibri" charset="0"/>
            </a:rPr>
            <a:t>High risk</a:t>
          </a:r>
          <a:r>
            <a:rPr lang="en-US" altLang="en-US" sz="2200" kern="1200" dirty="0">
              <a:solidFill>
                <a:srgbClr val="FF6600"/>
              </a:solidFill>
              <a:latin typeface="Calibri" charset="0"/>
              <a:ea typeface="Calibri" charset="0"/>
              <a:cs typeface="Calibri" charset="0"/>
            </a:rPr>
            <a:t> </a:t>
          </a:r>
          <a:r>
            <a:rPr lang="en-US" altLang="en-US" sz="2200" kern="1200" dirty="0">
              <a:latin typeface="Calibri" charset="0"/>
              <a:ea typeface="Calibri" charset="0"/>
              <a:cs typeface="Calibri" charset="0"/>
            </a:rPr>
            <a:t>for ED</a:t>
          </a:r>
        </a:p>
        <a:p>
          <a:pPr marL="0" lvl="0" indent="0" algn="ctr" defTabSz="977900">
            <a:lnSpc>
              <a:spcPct val="100000"/>
            </a:lnSpc>
            <a:spcBef>
              <a:spcPct val="0"/>
            </a:spcBef>
            <a:spcAft>
              <a:spcPct val="35000"/>
            </a:spcAft>
            <a:buNone/>
          </a:pPr>
          <a:r>
            <a:rPr lang="en-US" altLang="en-US" sz="2200" kern="1200" dirty="0">
              <a:latin typeface="Calibri" charset="0"/>
              <a:ea typeface="Calibri" charset="0"/>
              <a:cs typeface="Calibri" charset="0"/>
            </a:rPr>
            <a:t>WCS &gt; 47 screen --</a:t>
          </a:r>
          <a:endParaRPr lang="en-US" sz="2200" kern="1200" dirty="0">
            <a:latin typeface="Calibri" charset="0"/>
            <a:ea typeface="Calibri" charset="0"/>
            <a:cs typeface="Calibri" charset="0"/>
          </a:endParaRPr>
        </a:p>
      </dsp:txBody>
      <dsp:txXfrm>
        <a:off x="2726783" y="1104571"/>
        <a:ext cx="2382063" cy="1450158"/>
      </dsp:txXfrm>
    </dsp:sp>
    <dsp:sp modelId="{803693F8-3FEC-D24C-B953-68524BD9F577}">
      <dsp:nvSpPr>
        <dsp:cNvPr id="0" name=""/>
        <dsp:cNvSpPr/>
      </dsp:nvSpPr>
      <dsp:spPr>
        <a:xfrm>
          <a:off x="2681667" y="2808309"/>
          <a:ext cx="2472295" cy="15403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charset="0"/>
              <a:ea typeface="Calibri" charset="0"/>
              <a:cs typeface="Calibri" charset="0"/>
            </a:rPr>
            <a:t>Offered on-line </a:t>
          </a:r>
          <a:r>
            <a:rPr lang="en-US" sz="1800" b="1" kern="1200" dirty="0">
              <a:solidFill>
                <a:schemeClr val="bg2">
                  <a:lumMod val="20000"/>
                  <a:lumOff val="80000"/>
                </a:schemeClr>
              </a:solidFill>
              <a:latin typeface="Calibri" charset="0"/>
              <a:ea typeface="Calibri" charset="0"/>
              <a:cs typeface="Calibri" charset="0"/>
            </a:rPr>
            <a:t>targeted</a:t>
          </a:r>
          <a:r>
            <a:rPr lang="en-US" sz="1800" kern="1200" dirty="0">
              <a:solidFill>
                <a:schemeClr val="bg2">
                  <a:lumMod val="20000"/>
                  <a:lumOff val="80000"/>
                </a:schemeClr>
              </a:solidFill>
              <a:latin typeface="Calibri" charset="0"/>
              <a:ea typeface="Calibri" charset="0"/>
              <a:cs typeface="Calibri" charset="0"/>
            </a:rPr>
            <a:t> </a:t>
          </a:r>
          <a:r>
            <a:rPr lang="en-US" sz="1800" kern="1200" dirty="0">
              <a:latin typeface="Calibri" charset="0"/>
              <a:ea typeface="Calibri" charset="0"/>
              <a:cs typeface="Calibri" charset="0"/>
            </a:rPr>
            <a:t>ED prevention Program (</a:t>
          </a:r>
          <a:r>
            <a:rPr lang="en-US" altLang="en-US" sz="1800" b="1" kern="1200" dirty="0" err="1">
              <a:solidFill>
                <a:srgbClr val="82FF82"/>
              </a:solidFill>
              <a:latin typeface="Calibri" charset="0"/>
              <a:ea typeface="Calibri" charset="0"/>
              <a:cs typeface="Calibri" charset="0"/>
            </a:rPr>
            <a:t>StudentBodies</a:t>
          </a:r>
          <a:r>
            <a:rPr lang="en-US" sz="1800" kern="1200" dirty="0">
              <a:solidFill>
                <a:schemeClr val="bg1"/>
              </a:solidFill>
              <a:latin typeface="Calibri" charset="0"/>
              <a:ea typeface="Calibri" charset="0"/>
              <a:cs typeface="Calibri" charset="0"/>
            </a:rPr>
            <a:t>)</a:t>
          </a:r>
        </a:p>
      </dsp:txBody>
      <dsp:txXfrm>
        <a:off x="2726783" y="2853425"/>
        <a:ext cx="2382063" cy="1450158"/>
      </dsp:txXfrm>
    </dsp:sp>
    <dsp:sp modelId="{04DC6DF0-BB75-214E-A3B0-74BB0AAB88EE}">
      <dsp:nvSpPr>
        <dsp:cNvPr id="0" name=""/>
        <dsp:cNvSpPr/>
      </dsp:nvSpPr>
      <dsp:spPr>
        <a:xfrm>
          <a:off x="5361636" y="1059455"/>
          <a:ext cx="2472295" cy="15403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pPr>
          <a:r>
            <a:rPr lang="en-US" altLang="en-US" sz="2100" b="1" kern="1200" dirty="0">
              <a:solidFill>
                <a:schemeClr val="bg1"/>
              </a:solidFill>
              <a:latin typeface="Calibri" charset="0"/>
              <a:ea typeface="Calibri" charset="0"/>
              <a:cs typeface="Calibri" charset="0"/>
            </a:rPr>
            <a:t>Clinical ED  </a:t>
          </a:r>
          <a:r>
            <a:rPr lang="en-US" altLang="en-US" sz="2100" kern="1200" dirty="0">
              <a:latin typeface="Calibri" charset="0"/>
              <a:ea typeface="Calibri" charset="0"/>
              <a:cs typeface="Calibri" charset="0"/>
            </a:rPr>
            <a:t>(DSM V)</a:t>
          </a:r>
        </a:p>
        <a:p>
          <a:pPr marL="0" lvl="0" indent="0" algn="ctr" defTabSz="933450">
            <a:lnSpc>
              <a:spcPct val="100000"/>
            </a:lnSpc>
            <a:spcBef>
              <a:spcPct val="0"/>
            </a:spcBef>
            <a:spcAft>
              <a:spcPct val="35000"/>
            </a:spcAft>
            <a:buNone/>
          </a:pPr>
          <a:r>
            <a:rPr lang="en-US" altLang="en-US" sz="2100" kern="1200" dirty="0">
              <a:latin typeface="Calibri" charset="0"/>
              <a:ea typeface="Calibri" charset="0"/>
              <a:cs typeface="Calibri" charset="0"/>
            </a:rPr>
            <a:t>No AN; Stable; No SI </a:t>
          </a:r>
          <a:endParaRPr lang="en-US" sz="2100" kern="1200" dirty="0">
            <a:latin typeface="Calibri" charset="0"/>
            <a:ea typeface="Calibri" charset="0"/>
            <a:cs typeface="Calibri" charset="0"/>
          </a:endParaRPr>
        </a:p>
      </dsp:txBody>
      <dsp:txXfrm>
        <a:off x="5406752" y="1104571"/>
        <a:ext cx="2382063" cy="1450158"/>
      </dsp:txXfrm>
    </dsp:sp>
    <dsp:sp modelId="{5928CA1A-0BBE-AF49-8D8A-C198D1704B1D}">
      <dsp:nvSpPr>
        <dsp:cNvPr id="0" name=""/>
        <dsp:cNvSpPr/>
      </dsp:nvSpPr>
      <dsp:spPr>
        <a:xfrm>
          <a:off x="5361636" y="2808309"/>
          <a:ext cx="2472295" cy="15403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charset="0"/>
              <a:ea typeface="Calibri" charset="0"/>
              <a:cs typeface="Calibri" charset="0"/>
            </a:rPr>
            <a:t>Treatment recommended: </a:t>
          </a:r>
          <a:r>
            <a:rPr lang="en-US" sz="1800" b="1" kern="1200" dirty="0">
              <a:solidFill>
                <a:schemeClr val="bg2">
                  <a:lumMod val="20000"/>
                  <a:lumOff val="80000"/>
                </a:schemeClr>
              </a:solidFill>
              <a:latin typeface="Calibri" charset="0"/>
              <a:ea typeface="Calibri" charset="0"/>
              <a:cs typeface="Calibri" charset="0"/>
            </a:rPr>
            <a:t>indicated </a:t>
          </a:r>
          <a:r>
            <a:rPr lang="en-US" sz="1800" kern="1200" dirty="0">
              <a:latin typeface="Calibri" charset="0"/>
              <a:ea typeface="Calibri" charset="0"/>
              <a:cs typeface="Calibri" charset="0"/>
            </a:rPr>
            <a:t>ED RX Program </a:t>
          </a:r>
          <a:r>
            <a:rPr lang="en-US" sz="1800" kern="1200" dirty="0">
              <a:solidFill>
                <a:schemeClr val="bg1"/>
              </a:solidFill>
              <a:latin typeface="Calibri" charset="0"/>
              <a:ea typeface="Calibri" charset="0"/>
              <a:cs typeface="Calibri" charset="0"/>
            </a:rPr>
            <a:t>(</a:t>
          </a:r>
          <a:r>
            <a:rPr lang="en-US" altLang="en-US" sz="1800" b="1" kern="1200" dirty="0">
              <a:solidFill>
                <a:srgbClr val="82FF82"/>
              </a:solidFill>
              <a:latin typeface="Calibri" charset="0"/>
              <a:ea typeface="Calibri" charset="0"/>
              <a:cs typeface="Calibri" charset="0"/>
            </a:rPr>
            <a:t>Lantern </a:t>
          </a:r>
          <a:r>
            <a:rPr lang="en-US" sz="1800" kern="1200" dirty="0">
              <a:solidFill>
                <a:schemeClr val="bg1"/>
              </a:solidFill>
              <a:latin typeface="Calibri" charset="0"/>
              <a:ea typeface="Calibri" charset="0"/>
              <a:cs typeface="Calibri" charset="0"/>
            </a:rPr>
            <a:t>or</a:t>
          </a:r>
          <a:r>
            <a:rPr lang="en-US" sz="1800" kern="1200" dirty="0">
              <a:solidFill>
                <a:schemeClr val="accent2">
                  <a:lumMod val="20000"/>
                  <a:lumOff val="80000"/>
                </a:schemeClr>
              </a:solidFill>
              <a:latin typeface="Calibri" charset="0"/>
              <a:ea typeface="Calibri" charset="0"/>
              <a:cs typeface="Calibri" charset="0"/>
            </a:rPr>
            <a:t> </a:t>
          </a:r>
          <a:r>
            <a:rPr lang="en-US" altLang="en-US" sz="1800" b="1" kern="1200" dirty="0" err="1">
              <a:solidFill>
                <a:srgbClr val="82FF82"/>
              </a:solidFill>
              <a:latin typeface="Calibri" charset="0"/>
              <a:ea typeface="Calibri" charset="0"/>
              <a:cs typeface="Calibri" charset="0"/>
            </a:rPr>
            <a:t>eBED</a:t>
          </a:r>
          <a:r>
            <a:rPr lang="en-US" sz="1800" kern="1200" dirty="0">
              <a:solidFill>
                <a:schemeClr val="accent2">
                  <a:lumMod val="20000"/>
                  <a:lumOff val="80000"/>
                </a:schemeClr>
              </a:solidFill>
              <a:latin typeface="Calibri" charset="0"/>
              <a:ea typeface="Calibri" charset="0"/>
              <a:cs typeface="Calibri" charset="0"/>
            </a:rPr>
            <a:t>, </a:t>
          </a:r>
          <a:r>
            <a:rPr lang="en-US" sz="1800" kern="1200" dirty="0">
              <a:solidFill>
                <a:schemeClr val="bg1"/>
              </a:solidFill>
              <a:latin typeface="Calibri" charset="0"/>
              <a:ea typeface="Calibri" charset="0"/>
              <a:cs typeface="Calibri" charset="0"/>
            </a:rPr>
            <a:t>based on </a:t>
          </a:r>
          <a:r>
            <a:rPr lang="en-US" sz="1800" kern="1200" dirty="0" err="1">
              <a:solidFill>
                <a:schemeClr val="bg1"/>
              </a:solidFill>
              <a:latin typeface="Calibri" charset="0"/>
              <a:ea typeface="Calibri" charset="0"/>
              <a:cs typeface="Calibri" charset="0"/>
            </a:rPr>
            <a:t>iCare</a:t>
          </a:r>
          <a:r>
            <a:rPr lang="en-US" sz="1800" kern="1200" dirty="0">
              <a:solidFill>
                <a:schemeClr val="bg1"/>
              </a:solidFill>
              <a:latin typeface="Calibri" charset="0"/>
              <a:ea typeface="Calibri" charset="0"/>
              <a:cs typeface="Calibri" charset="0"/>
            </a:rPr>
            <a:t>)</a:t>
          </a:r>
        </a:p>
      </dsp:txBody>
      <dsp:txXfrm>
        <a:off x="5406752" y="2853425"/>
        <a:ext cx="2382063" cy="1450158"/>
      </dsp:txXfrm>
    </dsp:sp>
    <dsp:sp modelId="{D099C7CB-03A2-6247-9C2B-FBCC726BDC0E}">
      <dsp:nvSpPr>
        <dsp:cNvPr id="0" name=""/>
        <dsp:cNvSpPr/>
      </dsp:nvSpPr>
      <dsp:spPr>
        <a:xfrm>
          <a:off x="8041604" y="1059455"/>
          <a:ext cx="2472295" cy="15403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altLang="en-US" sz="2100" b="1" kern="1200" dirty="0">
              <a:solidFill>
                <a:schemeClr val="bg1"/>
              </a:solidFill>
            </a:rPr>
            <a:t>Clinical ED  </a:t>
          </a:r>
          <a:r>
            <a:rPr lang="en-US" altLang="en-US" sz="2100" kern="1200" dirty="0"/>
            <a:t>(DSM V)</a:t>
          </a:r>
        </a:p>
        <a:p>
          <a:pPr marL="0" lvl="0" indent="0" algn="ctr" defTabSz="933450">
            <a:lnSpc>
              <a:spcPct val="90000"/>
            </a:lnSpc>
            <a:spcBef>
              <a:spcPct val="0"/>
            </a:spcBef>
            <a:spcAft>
              <a:spcPct val="35000"/>
            </a:spcAft>
            <a:buNone/>
          </a:pPr>
          <a:r>
            <a:rPr lang="en-US" altLang="en-US" sz="2100" kern="1200" dirty="0"/>
            <a:t>Possible AN; Unstable; No SI </a:t>
          </a:r>
          <a:endParaRPr lang="en-US" sz="2100" kern="1200" dirty="0">
            <a:latin typeface="Calibri" charset="0"/>
            <a:ea typeface="Calibri" charset="0"/>
            <a:cs typeface="Calibri" charset="0"/>
          </a:endParaRPr>
        </a:p>
      </dsp:txBody>
      <dsp:txXfrm>
        <a:off x="8086720" y="1104571"/>
        <a:ext cx="2382063" cy="1450158"/>
      </dsp:txXfrm>
    </dsp:sp>
    <dsp:sp modelId="{EC8779FA-BD60-3745-ADDC-4B372B15BF1B}">
      <dsp:nvSpPr>
        <dsp:cNvPr id="0" name=""/>
        <dsp:cNvSpPr/>
      </dsp:nvSpPr>
      <dsp:spPr>
        <a:xfrm>
          <a:off x="8041604" y="2808309"/>
          <a:ext cx="2472295" cy="15403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b="1" kern="1200" dirty="0">
              <a:solidFill>
                <a:schemeClr val="bg1"/>
              </a:solidFill>
            </a:rPr>
            <a:t>Referral</a:t>
          </a:r>
          <a:r>
            <a:rPr lang="en-US" altLang="en-US" sz="1800" kern="1200" dirty="0">
              <a:solidFill>
                <a:schemeClr val="bg1"/>
              </a:solidFill>
            </a:rPr>
            <a:t> </a:t>
          </a:r>
          <a:r>
            <a:rPr lang="en-US" altLang="en-US" sz="1800" kern="1200" dirty="0"/>
            <a:t>for in-person evaluation and Rx</a:t>
          </a:r>
          <a:endParaRPr lang="en-US" sz="1800" kern="1200" dirty="0">
            <a:latin typeface="Calibri" charset="0"/>
            <a:ea typeface="Calibri" charset="0"/>
            <a:cs typeface="Calibri" charset="0"/>
          </a:endParaRPr>
        </a:p>
      </dsp:txBody>
      <dsp:txXfrm>
        <a:off x="8086720" y="2853425"/>
        <a:ext cx="2382063" cy="14501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20CAEA-4C3A-8F42-B477-34CECFF89442}" type="datetimeFigureOut">
              <a:rPr lang="en-US" smtClean="0"/>
              <a:t>7/30/19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EC0602-67C5-6A45-A0FE-CD8626C010B6}" type="slidenum">
              <a:rPr lang="en-US" smtClean="0"/>
              <a:t>‹#›</a:t>
            </a:fld>
            <a:endParaRPr lang="en-US"/>
          </a:p>
        </p:txBody>
      </p:sp>
    </p:spTree>
    <p:extLst>
      <p:ext uri="{BB962C8B-B14F-4D97-AF65-F5344CB8AC3E}">
        <p14:creationId xmlns:p14="http://schemas.microsoft.com/office/powerpoint/2010/main" val="910269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EC0602-67C5-6A45-A0FE-CD8626C010B6}" type="slidenum">
              <a:rPr lang="en-US" smtClean="0"/>
              <a:t>1</a:t>
            </a:fld>
            <a:endParaRPr lang="en-US"/>
          </a:p>
        </p:txBody>
      </p:sp>
    </p:spTree>
    <p:extLst>
      <p:ext uri="{BB962C8B-B14F-4D97-AF65-F5344CB8AC3E}">
        <p14:creationId xmlns:p14="http://schemas.microsoft.com/office/powerpoint/2010/main" val="231077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EC0602-67C5-6A45-A0FE-CD8626C010B6}" type="slidenum">
              <a:rPr lang="en-US" smtClean="0"/>
              <a:t>22</a:t>
            </a:fld>
            <a:endParaRPr lang="en-US"/>
          </a:p>
        </p:txBody>
      </p:sp>
    </p:spTree>
    <p:extLst>
      <p:ext uri="{BB962C8B-B14F-4D97-AF65-F5344CB8AC3E}">
        <p14:creationId xmlns:p14="http://schemas.microsoft.com/office/powerpoint/2010/main" val="466723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EC0602-67C5-6A45-A0FE-CD8626C010B6}" type="slidenum">
              <a:rPr lang="en-US" smtClean="0"/>
              <a:t>23</a:t>
            </a:fld>
            <a:endParaRPr lang="en-US"/>
          </a:p>
        </p:txBody>
      </p:sp>
    </p:spTree>
    <p:extLst>
      <p:ext uri="{BB962C8B-B14F-4D97-AF65-F5344CB8AC3E}">
        <p14:creationId xmlns:p14="http://schemas.microsoft.com/office/powerpoint/2010/main" val="1975400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EC0602-67C5-6A45-A0FE-CD8626C010B6}" type="slidenum">
              <a:rPr lang="en-US" smtClean="0"/>
              <a:t>24</a:t>
            </a:fld>
            <a:endParaRPr lang="en-US"/>
          </a:p>
        </p:txBody>
      </p:sp>
    </p:spTree>
    <p:extLst>
      <p:ext uri="{BB962C8B-B14F-4D97-AF65-F5344CB8AC3E}">
        <p14:creationId xmlns:p14="http://schemas.microsoft.com/office/powerpoint/2010/main" val="1414257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EC0602-67C5-6A45-A0FE-CD8626C010B6}" type="slidenum">
              <a:rPr lang="en-US" smtClean="0"/>
              <a:t>25</a:t>
            </a:fld>
            <a:endParaRPr lang="en-US"/>
          </a:p>
        </p:txBody>
      </p:sp>
    </p:spTree>
    <p:extLst>
      <p:ext uri="{BB962C8B-B14F-4D97-AF65-F5344CB8AC3E}">
        <p14:creationId xmlns:p14="http://schemas.microsoft.com/office/powerpoint/2010/main" val="1956301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EC0602-67C5-6A45-A0FE-CD8626C010B6}" type="slidenum">
              <a:rPr lang="en-US" smtClean="0"/>
              <a:t>26</a:t>
            </a:fld>
            <a:endParaRPr lang="en-US"/>
          </a:p>
        </p:txBody>
      </p:sp>
    </p:spTree>
    <p:extLst>
      <p:ext uri="{BB962C8B-B14F-4D97-AF65-F5344CB8AC3E}">
        <p14:creationId xmlns:p14="http://schemas.microsoft.com/office/powerpoint/2010/main" val="1117744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EC0602-67C5-6A45-A0FE-CD8626C010B6}" type="slidenum">
              <a:rPr lang="en-US" smtClean="0"/>
              <a:t>27</a:t>
            </a:fld>
            <a:endParaRPr lang="en-US"/>
          </a:p>
        </p:txBody>
      </p:sp>
    </p:spTree>
    <p:extLst>
      <p:ext uri="{BB962C8B-B14F-4D97-AF65-F5344CB8AC3E}">
        <p14:creationId xmlns:p14="http://schemas.microsoft.com/office/powerpoint/2010/main" val="557319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EC0602-67C5-6A45-A0FE-CD8626C010B6}" type="slidenum">
              <a:rPr lang="en-US" smtClean="0"/>
              <a:t>28</a:t>
            </a:fld>
            <a:endParaRPr lang="en-US"/>
          </a:p>
        </p:txBody>
      </p:sp>
    </p:spTree>
    <p:extLst>
      <p:ext uri="{BB962C8B-B14F-4D97-AF65-F5344CB8AC3E}">
        <p14:creationId xmlns:p14="http://schemas.microsoft.com/office/powerpoint/2010/main" val="1736336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EC0602-67C5-6A45-A0FE-CD8626C010B6}" type="slidenum">
              <a:rPr lang="en-US" smtClean="0"/>
              <a:t>29</a:t>
            </a:fld>
            <a:endParaRPr lang="en-US"/>
          </a:p>
        </p:txBody>
      </p:sp>
    </p:spTree>
    <p:extLst>
      <p:ext uri="{BB962C8B-B14F-4D97-AF65-F5344CB8AC3E}">
        <p14:creationId xmlns:p14="http://schemas.microsoft.com/office/powerpoint/2010/main" val="165055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EC0602-67C5-6A45-A0FE-CD8626C010B6}" type="slidenum">
              <a:rPr lang="en-US" smtClean="0"/>
              <a:t>30</a:t>
            </a:fld>
            <a:endParaRPr lang="en-US"/>
          </a:p>
        </p:txBody>
      </p:sp>
    </p:spTree>
    <p:extLst>
      <p:ext uri="{BB962C8B-B14F-4D97-AF65-F5344CB8AC3E}">
        <p14:creationId xmlns:p14="http://schemas.microsoft.com/office/powerpoint/2010/main" val="353154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EC0602-67C5-6A45-A0FE-CD8626C010B6}" type="slidenum">
              <a:rPr lang="en-US" smtClean="0"/>
              <a:t>31</a:t>
            </a:fld>
            <a:endParaRPr lang="en-US"/>
          </a:p>
        </p:txBody>
      </p:sp>
    </p:spTree>
    <p:extLst>
      <p:ext uri="{BB962C8B-B14F-4D97-AF65-F5344CB8AC3E}">
        <p14:creationId xmlns:p14="http://schemas.microsoft.com/office/powerpoint/2010/main" val="1908343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EC0602-67C5-6A45-A0FE-CD8626C010B6}" type="slidenum">
              <a:rPr lang="en-US" smtClean="0"/>
              <a:t>14</a:t>
            </a:fld>
            <a:endParaRPr lang="en-US"/>
          </a:p>
        </p:txBody>
      </p:sp>
    </p:spTree>
    <p:extLst>
      <p:ext uri="{BB962C8B-B14F-4D97-AF65-F5344CB8AC3E}">
        <p14:creationId xmlns:p14="http://schemas.microsoft.com/office/powerpoint/2010/main" val="574786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EC0602-67C5-6A45-A0FE-CD8626C010B6}" type="slidenum">
              <a:rPr lang="en-US" smtClean="0"/>
              <a:t>32</a:t>
            </a:fld>
            <a:endParaRPr lang="en-US"/>
          </a:p>
        </p:txBody>
      </p:sp>
    </p:spTree>
    <p:extLst>
      <p:ext uri="{BB962C8B-B14F-4D97-AF65-F5344CB8AC3E}">
        <p14:creationId xmlns:p14="http://schemas.microsoft.com/office/powerpoint/2010/main" val="1067776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EC0602-67C5-6A45-A0FE-CD8626C010B6}" type="slidenum">
              <a:rPr lang="en-US" smtClean="0"/>
              <a:t>15</a:t>
            </a:fld>
            <a:endParaRPr lang="en-US"/>
          </a:p>
        </p:txBody>
      </p:sp>
    </p:spTree>
    <p:extLst>
      <p:ext uri="{BB962C8B-B14F-4D97-AF65-F5344CB8AC3E}">
        <p14:creationId xmlns:p14="http://schemas.microsoft.com/office/powerpoint/2010/main" val="714191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EC0602-67C5-6A45-A0FE-CD8626C010B6}" type="slidenum">
              <a:rPr lang="en-US" smtClean="0"/>
              <a:t>16</a:t>
            </a:fld>
            <a:endParaRPr lang="en-US"/>
          </a:p>
        </p:txBody>
      </p:sp>
    </p:spTree>
    <p:extLst>
      <p:ext uri="{BB962C8B-B14F-4D97-AF65-F5344CB8AC3E}">
        <p14:creationId xmlns:p14="http://schemas.microsoft.com/office/powerpoint/2010/main" val="1869424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EC0602-67C5-6A45-A0FE-CD8626C010B6}" type="slidenum">
              <a:rPr lang="en-US" smtClean="0"/>
              <a:t>17</a:t>
            </a:fld>
            <a:endParaRPr lang="en-US"/>
          </a:p>
        </p:txBody>
      </p:sp>
    </p:spTree>
    <p:extLst>
      <p:ext uri="{BB962C8B-B14F-4D97-AF65-F5344CB8AC3E}">
        <p14:creationId xmlns:p14="http://schemas.microsoft.com/office/powerpoint/2010/main" val="279992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EC0602-67C5-6A45-A0FE-CD8626C010B6}" type="slidenum">
              <a:rPr lang="en-US" smtClean="0"/>
              <a:t>18</a:t>
            </a:fld>
            <a:endParaRPr lang="en-US"/>
          </a:p>
        </p:txBody>
      </p:sp>
    </p:spTree>
    <p:extLst>
      <p:ext uri="{BB962C8B-B14F-4D97-AF65-F5344CB8AC3E}">
        <p14:creationId xmlns:p14="http://schemas.microsoft.com/office/powerpoint/2010/main" val="900825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EC0602-67C5-6A45-A0FE-CD8626C010B6}" type="slidenum">
              <a:rPr lang="en-US" smtClean="0"/>
              <a:t>19</a:t>
            </a:fld>
            <a:endParaRPr lang="en-US"/>
          </a:p>
        </p:txBody>
      </p:sp>
    </p:spTree>
    <p:extLst>
      <p:ext uri="{BB962C8B-B14F-4D97-AF65-F5344CB8AC3E}">
        <p14:creationId xmlns:p14="http://schemas.microsoft.com/office/powerpoint/2010/main" val="1752088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EC0602-67C5-6A45-A0FE-CD8626C010B6}" type="slidenum">
              <a:rPr lang="en-US" smtClean="0"/>
              <a:t>20</a:t>
            </a:fld>
            <a:endParaRPr lang="en-US"/>
          </a:p>
        </p:txBody>
      </p:sp>
    </p:spTree>
    <p:extLst>
      <p:ext uri="{BB962C8B-B14F-4D97-AF65-F5344CB8AC3E}">
        <p14:creationId xmlns:p14="http://schemas.microsoft.com/office/powerpoint/2010/main" val="1409690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EC0602-67C5-6A45-A0FE-CD8626C010B6}" type="slidenum">
              <a:rPr lang="en-US" smtClean="0"/>
              <a:t>21</a:t>
            </a:fld>
            <a:endParaRPr lang="en-US"/>
          </a:p>
        </p:txBody>
      </p:sp>
    </p:spTree>
    <p:extLst>
      <p:ext uri="{BB962C8B-B14F-4D97-AF65-F5344CB8AC3E}">
        <p14:creationId xmlns:p14="http://schemas.microsoft.com/office/powerpoint/2010/main" val="382172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DBC21B8-CBDE-1B42-8874-AFCE06803449}" type="datetime1">
              <a:rPr lang="en-US" smtClean="0"/>
              <a:t>7/30/19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5537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7B6BF-594F-8742-8F93-C46A8D150F6F}" type="datetime1">
              <a:rPr lang="en-US" smtClean="0"/>
              <a:t>7/30/19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2175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CC8DC9-EC90-2243-96D4-A2BEC3B0CC3E}" type="datetime1">
              <a:rPr lang="en-US" smtClean="0"/>
              <a:t>7/30/19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1095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BD8C15-8E45-2649-A71A-0DAD6FF62A74}" type="datetime1">
              <a:rPr lang="en-US" smtClean="0"/>
              <a:t>7/30/19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0948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E92CCA-E1BA-7A40-9D63-ADA0BB58406C}" type="datetime1">
              <a:rPr lang="en-US" smtClean="0"/>
              <a:t>7/30/19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5524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2388F1-2851-D242-A724-467B54010F4D}" type="datetime1">
              <a:rPr lang="en-US" smtClean="0"/>
              <a:t>7/30/19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6492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A8AB21-9201-374C-845F-35FB04627A3A}" type="datetime1">
              <a:rPr lang="en-US" smtClean="0"/>
              <a:t>7/30/19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59435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88010A-9EAA-EF46-8ABD-54AF458AC2F3}" type="datetime1">
              <a:rPr lang="en-US" smtClean="0"/>
              <a:t>7/30/19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059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5CA4B-E2D0-D24D-9101-A4F49B15E828}" type="datetime1">
              <a:rPr lang="en-US" smtClean="0"/>
              <a:t>7/30/19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8129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C1CC4C-5D69-6B42-8EEF-684CB5330AB6}" type="datetime1">
              <a:rPr lang="en-US" smtClean="0"/>
              <a:t>7/30/19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251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066672-A164-0749-BDE4-9CB88B844530}" type="datetime1">
              <a:rPr lang="en-US" smtClean="0"/>
              <a:t>7/30/19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2265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D4E7A-E259-7749-BD6B-485E89052971}" type="datetime1">
              <a:rPr lang="en-US" smtClean="0"/>
              <a:t>7/30/19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0251317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 Id="rId9"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btaylor@stanford.edu" TargetMode="External"/><Relationship Id="rId7" Type="http://schemas.openxmlformats.org/officeDocument/2006/relationships/hyperlink" Target="mailto:njacobson@psu.edu" TargetMode="External"/><Relationship Id="rId2" Type="http://schemas.openxmlformats.org/officeDocument/2006/relationships/hyperlink" Target="mailto:shiris@stanford.edu" TargetMode="External"/><Relationship Id="rId1" Type="http://schemas.openxmlformats.org/officeDocument/2006/relationships/slideLayout" Target="../slideLayouts/slideLayout2.xml"/><Relationship Id="rId6" Type="http://schemas.openxmlformats.org/officeDocument/2006/relationships/hyperlink" Target="mailto:erojas@stanford.edu" TargetMode="External"/><Relationship Id="rId5" Type="http://schemas.openxmlformats.org/officeDocument/2006/relationships/hyperlink" Target="mailto:jbankman@stanford.edu" TargetMode="External"/><Relationship Id="rId4" Type="http://schemas.openxmlformats.org/officeDocument/2006/relationships/hyperlink" Target="mailto:josef.ruzek@va.gov"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937" y="4268260"/>
            <a:ext cx="1897221" cy="14111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2270" y="5193676"/>
            <a:ext cx="2515469" cy="1434852"/>
          </a:xfrm>
          <a:prstGeom prst="rect">
            <a:avLst/>
          </a:prstGeom>
        </p:spPr>
      </p:pic>
      <p:sp>
        <p:nvSpPr>
          <p:cNvPr id="3" name="TextBox 2"/>
          <p:cNvSpPr txBox="1"/>
          <p:nvPr/>
        </p:nvSpPr>
        <p:spPr>
          <a:xfrm>
            <a:off x="2656236" y="201913"/>
            <a:ext cx="7884764" cy="4739759"/>
          </a:xfrm>
          <a:prstGeom prst="rect">
            <a:avLst/>
          </a:prstGeom>
          <a:noFill/>
        </p:spPr>
        <p:txBody>
          <a:bodyPr wrap="square" rtlCol="0">
            <a:spAutoFit/>
          </a:bodyPr>
          <a:lstStyle/>
          <a:p>
            <a:pPr algn="ctr"/>
            <a:r>
              <a:rPr lang="en-US" sz="3600" dirty="0">
                <a:solidFill>
                  <a:schemeClr val="accent1"/>
                </a:solidFill>
              </a:rPr>
              <a:t>National screening for eating disorders in the United States: Reach, level of pathology observed, and implications for disseminating Internet-based interventions</a:t>
            </a:r>
          </a:p>
          <a:p>
            <a:pPr algn="ctr"/>
            <a:endParaRPr lang="en-US" sz="3200" dirty="0">
              <a:solidFill>
                <a:schemeClr val="accent1"/>
              </a:solidFill>
            </a:endParaRPr>
          </a:p>
          <a:p>
            <a:pPr algn="ctr"/>
            <a:r>
              <a:rPr lang="en-US" sz="2400" dirty="0"/>
              <a:t>E Fitzsimmons-Craft/K </a:t>
            </a:r>
            <a:r>
              <a:rPr lang="en-US" sz="2400" dirty="0" err="1"/>
              <a:t>Balantekin</a:t>
            </a:r>
            <a:r>
              <a:rPr lang="en-US" sz="2400" dirty="0"/>
              <a:t>, R </a:t>
            </a:r>
            <a:r>
              <a:rPr lang="en-US" sz="2400" dirty="0" err="1"/>
              <a:t>Flatt</a:t>
            </a:r>
            <a:r>
              <a:rPr lang="en-US" sz="2400" dirty="0"/>
              <a:t> (</a:t>
            </a:r>
            <a:r>
              <a:rPr lang="en-US" sz="2400" dirty="0" err="1"/>
              <a:t>presentor</a:t>
            </a:r>
            <a:r>
              <a:rPr lang="en-US" sz="2400" dirty="0"/>
              <a:t>),B Funk, AE </a:t>
            </a:r>
            <a:r>
              <a:rPr lang="en-US" sz="2400" dirty="0" err="1"/>
              <a:t>Kass</a:t>
            </a:r>
            <a:r>
              <a:rPr lang="en-US" sz="2400" dirty="0"/>
              <a:t> , M </a:t>
            </a:r>
            <a:r>
              <a:rPr lang="en-US" sz="2400" dirty="0" err="1"/>
              <a:t>Trockel</a:t>
            </a:r>
            <a:r>
              <a:rPr lang="en-US" sz="2400" dirty="0"/>
              <a:t>, Gannon, R </a:t>
            </a:r>
            <a:r>
              <a:rPr lang="en-US" sz="2400" dirty="0" err="1"/>
              <a:t>Presskreischer</a:t>
            </a:r>
            <a:r>
              <a:rPr lang="en-US" sz="2400" dirty="0"/>
              <a:t>, L </a:t>
            </a:r>
            <a:r>
              <a:rPr lang="en-US" sz="2400" dirty="0" err="1"/>
              <a:t>Smolar</a:t>
            </a:r>
            <a:r>
              <a:rPr lang="en-US" sz="2400" dirty="0"/>
              <a:t>, T Nguyen, DE </a:t>
            </a:r>
            <a:r>
              <a:rPr lang="en-US" sz="2400" dirty="0" err="1"/>
              <a:t>Wilfley</a:t>
            </a:r>
            <a:r>
              <a:rPr lang="en-US" sz="2400" dirty="0"/>
              <a:t>, CB Taylor</a:t>
            </a:r>
          </a:p>
          <a:p>
            <a:pPr algn="ctr"/>
            <a:endParaRPr lang="en-US" dirty="0">
              <a:solidFill>
                <a:schemeClr val="accent1"/>
              </a:solidFill>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pPr/>
              <a:t>1</a:t>
            </a:fld>
            <a:endParaRPr lang="en-US" dirty="0">
              <a:latin typeface="Calibri" charset="0"/>
              <a:ea typeface="Calibri" charset="0"/>
              <a:cs typeface="Calibri"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0906" y="4657247"/>
            <a:ext cx="2877922" cy="89237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3993" y="5549626"/>
            <a:ext cx="1740165" cy="1078902"/>
          </a:xfrm>
          <a:prstGeom prst="rect">
            <a:avLst/>
          </a:prstGeom>
        </p:spPr>
      </p:pic>
      <p:pic>
        <p:nvPicPr>
          <p:cNvPr id="10" name="Picture 9" descr="Screen Shot 2017-09-28 at 11.37.46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26948" y="5352789"/>
            <a:ext cx="2506248" cy="94121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715" y="2037797"/>
            <a:ext cx="3036455" cy="1008887"/>
          </a:xfrm>
          <a:prstGeom prst="rect">
            <a:avLst/>
          </a:prstGeom>
        </p:spPr>
      </p:pic>
    </p:spTree>
    <p:extLst>
      <p:ext uri="{BB962C8B-B14F-4D97-AF65-F5344CB8AC3E}">
        <p14:creationId xmlns:p14="http://schemas.microsoft.com/office/powerpoint/2010/main" val="175675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332"/>
            <a:ext cx="10515600" cy="1325563"/>
          </a:xfrm>
        </p:spPr>
        <p:txBody>
          <a:bodyPr/>
          <a:lstStyle/>
          <a:p>
            <a:pPr algn="ctr"/>
            <a:r>
              <a:rPr lang="en-US" b="1" dirty="0">
                <a:solidFill>
                  <a:schemeClr val="accent1"/>
                </a:solidFill>
                <a:latin typeface="Calibri" charset="0"/>
                <a:ea typeface="Calibri" charset="0"/>
                <a:cs typeface="Calibri" charset="0"/>
              </a:rPr>
              <a:t>Screening Results</a:t>
            </a:r>
          </a:p>
        </p:txBody>
      </p:sp>
      <p:sp>
        <p:nvSpPr>
          <p:cNvPr id="3" name="Content Placeholder 2"/>
          <p:cNvSpPr>
            <a:spLocks noGrp="1"/>
          </p:cNvSpPr>
          <p:nvPr>
            <p:ph idx="1"/>
          </p:nvPr>
        </p:nvSpPr>
        <p:spPr/>
        <p:txBody>
          <a:bodyPr>
            <a:normAutofit/>
          </a:bodyPr>
          <a:lstStyle/>
          <a:p>
            <a:pPr marL="0" indent="0">
              <a:buNone/>
            </a:pPr>
            <a:r>
              <a:rPr lang="en-US" altLang="en-US" dirty="0">
                <a:latin typeface="Calibri" charset="0"/>
                <a:ea typeface="Calibri" charset="0"/>
                <a:cs typeface="Calibri" charset="0"/>
              </a:rPr>
              <a:t>From February to May, 2017, 54K+ screening responses were recorded, 18K+ of which were recorded during the NEDA College-based Eating Disorders Awareness Week</a:t>
            </a:r>
          </a:p>
          <a:p>
            <a:pPr marL="0" indent="0">
              <a:buNone/>
            </a:pPr>
            <a:endParaRPr lang="en-US" altLang="en-US" sz="1800" dirty="0">
              <a:latin typeface="Calibri" charset="0"/>
              <a:ea typeface="Calibri" charset="0"/>
              <a:cs typeface="Calibri" charset="0"/>
            </a:endParaRPr>
          </a:p>
          <a:p>
            <a:pPr marL="0" indent="0">
              <a:buNone/>
            </a:pPr>
            <a:r>
              <a:rPr lang="en-US" altLang="en-US" dirty="0">
                <a:latin typeface="Calibri" charset="0"/>
                <a:ea typeface="Calibri" charset="0"/>
                <a:cs typeface="Calibri" charset="0"/>
              </a:rPr>
              <a:t>Of these responses</a:t>
            </a:r>
            <a:r>
              <a:rPr lang="is-IS" altLang="en-US" dirty="0">
                <a:latin typeface="Calibri" charset="0"/>
                <a:ea typeface="Calibri" charset="0"/>
                <a:cs typeface="Calibri" charset="0"/>
              </a:rPr>
              <a:t>…</a:t>
            </a:r>
            <a:endParaRPr lang="en-US" altLang="en-US" dirty="0">
              <a:latin typeface="Calibri" charset="0"/>
              <a:ea typeface="Calibri" charset="0"/>
              <a:cs typeface="Calibri" charset="0"/>
            </a:endParaRPr>
          </a:p>
          <a:p>
            <a:pPr lvl="1"/>
            <a:r>
              <a:rPr lang="en-US" altLang="en-US" dirty="0">
                <a:latin typeface="Calibri" charset="0"/>
                <a:ea typeface="Calibri" charset="0"/>
                <a:cs typeface="Calibri" charset="0"/>
              </a:rPr>
              <a:t>4% of responders showed no risk or ED symptoms</a:t>
            </a:r>
          </a:p>
          <a:p>
            <a:pPr lvl="1"/>
            <a:r>
              <a:rPr lang="en-US" altLang="en-US" dirty="0">
                <a:latin typeface="Calibri" charset="0"/>
                <a:ea typeface="Calibri" charset="0"/>
                <a:cs typeface="Calibri" charset="0"/>
              </a:rPr>
              <a:t>36% of responders were at risk</a:t>
            </a:r>
          </a:p>
          <a:p>
            <a:pPr lvl="1"/>
            <a:r>
              <a:rPr lang="en-US" altLang="en-US" dirty="0">
                <a:latin typeface="Calibri" charset="0"/>
                <a:ea typeface="Calibri" charset="0"/>
                <a:cs typeface="Calibri" charset="0"/>
              </a:rPr>
              <a:t>51% had ED symptoms (excluding anorexia nervosa)</a:t>
            </a:r>
          </a:p>
          <a:p>
            <a:pPr lvl="1"/>
            <a:r>
              <a:rPr lang="en-US" altLang="en-US" dirty="0">
                <a:latin typeface="Calibri" charset="0"/>
                <a:ea typeface="Calibri" charset="0"/>
                <a:cs typeface="Calibri" charset="0"/>
              </a:rPr>
              <a:t>9% of responders had possible anorexia</a:t>
            </a:r>
          </a:p>
        </p:txBody>
      </p:sp>
      <p:sp>
        <p:nvSpPr>
          <p:cNvPr id="5" name="Slide Number Placeholder 4"/>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10</a:t>
            </a:fld>
            <a:endParaRPr lang="en-US" dirty="0">
              <a:latin typeface="Calibri" charset="0"/>
              <a:ea typeface="Calibri" charset="0"/>
              <a:cs typeface="Calibri" charset="0"/>
            </a:endParaRP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THE PROBLEM</a:t>
            </a:r>
          </a:p>
        </p:txBody>
      </p:sp>
      <p:sp>
        <p:nvSpPr>
          <p:cNvPr id="8" name="Rectangle 7"/>
          <p:cNvSpPr/>
          <p:nvPr/>
        </p:nvSpPr>
        <p:spPr>
          <a:xfrm>
            <a:off x="6152828" y="0"/>
            <a:ext cx="312807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STRATEGIES</a:t>
            </a:r>
          </a:p>
        </p:txBody>
      </p:sp>
      <p:sp>
        <p:nvSpPr>
          <p:cNvPr id="9" name="Rectangle 8"/>
          <p:cNvSpPr/>
          <p:nvPr/>
        </p:nvSpPr>
        <p:spPr>
          <a:xfrm>
            <a:off x="9280901" y="0"/>
            <a:ext cx="2911099"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spTree>
    <p:extLst>
      <p:ext uri="{BB962C8B-B14F-4D97-AF65-F5344CB8AC3E}">
        <p14:creationId xmlns:p14="http://schemas.microsoft.com/office/powerpoint/2010/main" val="550766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332"/>
            <a:ext cx="10515600" cy="1325563"/>
          </a:xfrm>
        </p:spPr>
        <p:txBody>
          <a:bodyPr/>
          <a:lstStyle/>
          <a:p>
            <a:pPr algn="ctr"/>
            <a:r>
              <a:rPr lang="en-US" b="1" dirty="0">
                <a:solidFill>
                  <a:schemeClr val="accent1"/>
                </a:solidFill>
                <a:latin typeface="Calibri" charset="0"/>
                <a:ea typeface="Calibri" charset="0"/>
                <a:cs typeface="Calibri" charset="0"/>
              </a:rPr>
              <a:t>The Cost of </a:t>
            </a:r>
            <a:r>
              <a:rPr lang="en-US" b="1" dirty="0" err="1">
                <a:solidFill>
                  <a:schemeClr val="accent1"/>
                </a:solidFill>
                <a:latin typeface="Calibri" charset="0"/>
                <a:ea typeface="Calibri" charset="0"/>
                <a:cs typeface="Calibri" charset="0"/>
              </a:rPr>
              <a:t>Treatement</a:t>
            </a:r>
            <a:endParaRPr lang="en-US" b="1" dirty="0">
              <a:solidFill>
                <a:schemeClr val="accent1"/>
              </a:solidFill>
              <a:latin typeface="Calibri" charset="0"/>
              <a:ea typeface="Calibri" charset="0"/>
              <a:cs typeface="Calibri" charset="0"/>
            </a:endParaRPr>
          </a:p>
        </p:txBody>
      </p:sp>
      <p:sp>
        <p:nvSpPr>
          <p:cNvPr id="3" name="Content Placeholder 2"/>
          <p:cNvSpPr>
            <a:spLocks noGrp="1"/>
          </p:cNvSpPr>
          <p:nvPr>
            <p:ph idx="1"/>
          </p:nvPr>
        </p:nvSpPr>
        <p:spPr/>
        <p:txBody>
          <a:bodyPr>
            <a:normAutofit fontScale="85000" lnSpcReduction="20000"/>
          </a:bodyPr>
          <a:lstStyle/>
          <a:p>
            <a:pPr>
              <a:defRPr/>
            </a:pPr>
            <a:r>
              <a:rPr lang="en-US" dirty="0">
                <a:latin typeface="Calibri" charset="0"/>
                <a:ea typeface="Calibri" charset="0"/>
                <a:cs typeface="Calibri" charset="0"/>
              </a:rPr>
              <a:t>Of the 51% of responders that showed ED symptoms, 85% were not in treatment</a:t>
            </a:r>
          </a:p>
          <a:p>
            <a:pPr>
              <a:defRPr/>
            </a:pPr>
            <a:endParaRPr lang="en-US" dirty="0">
              <a:latin typeface="Calibri" charset="0"/>
              <a:ea typeface="Calibri" charset="0"/>
              <a:cs typeface="Calibri" charset="0"/>
            </a:endParaRPr>
          </a:p>
          <a:p>
            <a:pPr>
              <a:defRPr/>
            </a:pPr>
            <a:r>
              <a:rPr lang="en-US" dirty="0">
                <a:latin typeface="Calibri" charset="0"/>
                <a:ea typeface="Calibri" charset="0"/>
                <a:cs typeface="Calibri" charset="0"/>
              </a:rPr>
              <a:t>Assuming that we screen 120K per year, then we identify about 51,000/year who might benefit from treatment.</a:t>
            </a:r>
          </a:p>
          <a:p>
            <a:pPr>
              <a:defRPr/>
            </a:pPr>
            <a:r>
              <a:rPr lang="en-US" dirty="0">
                <a:latin typeface="Calibri" charset="0"/>
                <a:ea typeface="Calibri" charset="0"/>
                <a:cs typeface="Calibri" charset="0"/>
              </a:rPr>
              <a:t>Assuming that  20% are interested in on-line programs (we will find out), then we may need to about 10K untreated individuals/year</a:t>
            </a:r>
          </a:p>
          <a:p>
            <a:pPr>
              <a:defRPr/>
            </a:pPr>
            <a:r>
              <a:rPr lang="en-US" dirty="0">
                <a:latin typeface="Calibri" charset="0"/>
                <a:ea typeface="Calibri" charset="0"/>
                <a:cs typeface="Calibri" charset="0"/>
              </a:rPr>
              <a:t>In HBI, coaches spent about 30  minutes/week/user. The mean number of weeks  engaged/user was about 8 (15 sessions).</a:t>
            </a:r>
          </a:p>
          <a:p>
            <a:pPr>
              <a:defRPr/>
            </a:pPr>
            <a:r>
              <a:rPr lang="en-US" dirty="0">
                <a:latin typeface="Calibri" charset="0"/>
                <a:ea typeface="Calibri" charset="0"/>
                <a:cs typeface="Calibri" charset="0"/>
              </a:rPr>
              <a:t>The time to coach these 10K, would then be 4/hours per user, or about 40,000 hours (not including training, administrative tasks)</a:t>
            </a:r>
          </a:p>
          <a:p>
            <a:pPr>
              <a:defRPr/>
            </a:pPr>
            <a:endParaRPr lang="en-US" dirty="0">
              <a:latin typeface="Calibri" charset="0"/>
              <a:ea typeface="Calibri" charset="0"/>
              <a:cs typeface="Calibri" charset="0"/>
            </a:endParaRPr>
          </a:p>
          <a:p>
            <a:pPr>
              <a:defRPr/>
            </a:pPr>
            <a:r>
              <a:rPr lang="en-US" dirty="0">
                <a:latin typeface="Calibri" charset="0"/>
                <a:ea typeface="Calibri" charset="0"/>
                <a:cs typeface="Calibri" charset="0"/>
              </a:rPr>
              <a:t>At about $60/hour, the cost would be at least </a:t>
            </a:r>
            <a:r>
              <a:rPr lang="en-US" b="1" dirty="0">
                <a:latin typeface="Calibri" charset="0"/>
                <a:ea typeface="Calibri" charset="0"/>
                <a:cs typeface="Calibri" charset="0"/>
              </a:rPr>
              <a:t>$2,400,000</a:t>
            </a:r>
            <a:r>
              <a:rPr lang="en-US" dirty="0">
                <a:latin typeface="Calibri" charset="0"/>
                <a:ea typeface="Calibri" charset="0"/>
                <a:cs typeface="Calibri" charset="0"/>
              </a:rPr>
              <a:t>.</a:t>
            </a:r>
          </a:p>
        </p:txBody>
      </p:sp>
      <p:sp>
        <p:nvSpPr>
          <p:cNvPr id="5" name="Slide Number Placeholder 4"/>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11</a:t>
            </a:fld>
            <a:endParaRPr lang="en-US" dirty="0">
              <a:latin typeface="Calibri" charset="0"/>
              <a:ea typeface="Calibri" charset="0"/>
              <a:cs typeface="Calibri" charset="0"/>
            </a:endParaRP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THE PROBLEM</a:t>
            </a:r>
          </a:p>
        </p:txBody>
      </p:sp>
      <p:sp>
        <p:nvSpPr>
          <p:cNvPr id="8" name="Rectangle 7"/>
          <p:cNvSpPr/>
          <p:nvPr/>
        </p:nvSpPr>
        <p:spPr>
          <a:xfrm>
            <a:off x="6152828" y="0"/>
            <a:ext cx="312807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STRATEGIES</a:t>
            </a:r>
          </a:p>
        </p:txBody>
      </p:sp>
      <p:sp>
        <p:nvSpPr>
          <p:cNvPr id="9" name="Rectangle 8"/>
          <p:cNvSpPr/>
          <p:nvPr/>
        </p:nvSpPr>
        <p:spPr>
          <a:xfrm>
            <a:off x="9280901" y="0"/>
            <a:ext cx="2911099"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spTree>
    <p:extLst>
      <p:ext uri="{BB962C8B-B14F-4D97-AF65-F5344CB8AC3E}">
        <p14:creationId xmlns:p14="http://schemas.microsoft.com/office/powerpoint/2010/main" val="1073139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332"/>
            <a:ext cx="10515600" cy="1325563"/>
          </a:xfrm>
        </p:spPr>
        <p:txBody>
          <a:bodyPr/>
          <a:lstStyle/>
          <a:p>
            <a:pPr algn="ctr"/>
            <a:r>
              <a:rPr lang="en-US" b="1" dirty="0">
                <a:solidFill>
                  <a:schemeClr val="accent1"/>
                </a:solidFill>
                <a:latin typeface="Calibri" charset="0"/>
                <a:ea typeface="Calibri" charset="0"/>
                <a:cs typeface="Calibri" charset="0"/>
              </a:rPr>
              <a:t>Furthermore</a:t>
            </a:r>
          </a:p>
        </p:txBody>
      </p:sp>
      <p:sp>
        <p:nvSpPr>
          <p:cNvPr id="5" name="Slide Number Placeholder 4"/>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12</a:t>
            </a:fld>
            <a:endParaRPr lang="en-US" dirty="0">
              <a:latin typeface="Calibri" charset="0"/>
              <a:ea typeface="Calibri" charset="0"/>
              <a:cs typeface="Calibri" charset="0"/>
            </a:endParaRP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THE PROBLEM</a:t>
            </a:r>
          </a:p>
        </p:txBody>
      </p:sp>
      <p:sp>
        <p:nvSpPr>
          <p:cNvPr id="8" name="Rectangle 7"/>
          <p:cNvSpPr/>
          <p:nvPr/>
        </p:nvSpPr>
        <p:spPr>
          <a:xfrm>
            <a:off x="6152828" y="0"/>
            <a:ext cx="312807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STRATEGIES</a:t>
            </a:r>
          </a:p>
        </p:txBody>
      </p:sp>
      <p:sp>
        <p:nvSpPr>
          <p:cNvPr id="9" name="Rectangle 8"/>
          <p:cNvSpPr/>
          <p:nvPr/>
        </p:nvSpPr>
        <p:spPr>
          <a:xfrm>
            <a:off x="9280901" y="0"/>
            <a:ext cx="2911099"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pic>
        <p:nvPicPr>
          <p:cNvPr id="10" name="Picture 2" descr="Screen Shot 2017-09-25 at 11.30.47 AM.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5663" y="1557902"/>
            <a:ext cx="5429250" cy="3742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2512824" y="5525353"/>
            <a:ext cx="7194927" cy="830997"/>
          </a:xfrm>
          <a:prstGeom prst="rect">
            <a:avLst/>
          </a:prstGeom>
          <a:noFill/>
        </p:spPr>
        <p:txBody>
          <a:bodyPr wrap="square" rtlCol="0">
            <a:spAutoFit/>
          </a:bodyPr>
          <a:lstStyle/>
          <a:p>
            <a:pPr algn="ctr"/>
            <a:r>
              <a:rPr lang="en-US" altLang="en-US" sz="2400" dirty="0">
                <a:latin typeface="Calibri" charset="0"/>
                <a:ea typeface="Calibri" charset="0"/>
                <a:cs typeface="Calibri" charset="0"/>
              </a:rPr>
              <a:t>Many of those who might benefit from treatment live in areas where evidence based treatment is not available</a:t>
            </a:r>
          </a:p>
        </p:txBody>
      </p:sp>
    </p:spTree>
    <p:extLst>
      <p:ext uri="{BB962C8B-B14F-4D97-AF65-F5344CB8AC3E}">
        <p14:creationId xmlns:p14="http://schemas.microsoft.com/office/powerpoint/2010/main" val="1684312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13</a:t>
            </a:fld>
            <a:endParaRPr lang="en-US" dirty="0">
              <a:latin typeface="Calibri" charset="0"/>
              <a:ea typeface="Calibri" charset="0"/>
              <a:cs typeface="Calibri" charset="0"/>
            </a:endParaRPr>
          </a:p>
        </p:txBody>
      </p:sp>
      <p:sp>
        <p:nvSpPr>
          <p:cNvPr id="5" name="TextBox 4"/>
          <p:cNvSpPr txBox="1"/>
          <p:nvPr/>
        </p:nvSpPr>
        <p:spPr>
          <a:xfrm>
            <a:off x="4763781" y="2776451"/>
            <a:ext cx="2632004" cy="707886"/>
          </a:xfrm>
          <a:prstGeom prst="rect">
            <a:avLst/>
          </a:prstGeom>
          <a:noFill/>
        </p:spPr>
        <p:txBody>
          <a:bodyPr wrap="none" rtlCol="0">
            <a:spAutoFit/>
          </a:bodyPr>
          <a:lstStyle/>
          <a:p>
            <a:pPr algn="ctr"/>
            <a:r>
              <a:rPr lang="en-US" sz="4000" u="sng" dirty="0">
                <a:solidFill>
                  <a:schemeClr val="bg1"/>
                </a:solidFill>
                <a:latin typeface="Calibri" charset="0"/>
                <a:ea typeface="Calibri" charset="0"/>
                <a:cs typeface="Calibri" charset="0"/>
              </a:rPr>
              <a:t>STRATEGIES</a:t>
            </a: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The Problem</a:t>
            </a:r>
          </a:p>
        </p:txBody>
      </p:sp>
      <p:sp>
        <p:nvSpPr>
          <p:cNvPr id="8" name="Rectangle 7"/>
          <p:cNvSpPr/>
          <p:nvPr/>
        </p:nvSpPr>
        <p:spPr>
          <a:xfrm>
            <a:off x="6152828" y="0"/>
            <a:ext cx="3128073"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Strategies</a:t>
            </a:r>
          </a:p>
        </p:txBody>
      </p:sp>
      <p:sp>
        <p:nvSpPr>
          <p:cNvPr id="9" name="Rectangle 8"/>
          <p:cNvSpPr/>
          <p:nvPr/>
        </p:nvSpPr>
        <p:spPr>
          <a:xfrm>
            <a:off x="9280901" y="0"/>
            <a:ext cx="2911099"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spTree>
    <p:extLst>
      <p:ext uri="{BB962C8B-B14F-4D97-AF65-F5344CB8AC3E}">
        <p14:creationId xmlns:p14="http://schemas.microsoft.com/office/powerpoint/2010/main" val="109544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332"/>
            <a:ext cx="10515600" cy="1325563"/>
          </a:xfrm>
        </p:spPr>
        <p:txBody>
          <a:bodyPr>
            <a:normAutofit/>
          </a:bodyPr>
          <a:lstStyle/>
          <a:p>
            <a:pPr algn="ctr"/>
            <a:r>
              <a:rPr lang="en-US" b="1" dirty="0">
                <a:solidFill>
                  <a:schemeClr val="accent1"/>
                </a:solidFill>
                <a:latin typeface="Calibri" charset="0"/>
                <a:ea typeface="Calibri" charset="0"/>
                <a:cs typeface="Calibri" charset="0"/>
              </a:rPr>
              <a:t>Strategy Outline</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altLang="en-US" dirty="0">
                <a:latin typeface="Calibri" charset="0"/>
                <a:ea typeface="Calibri" charset="0"/>
                <a:cs typeface="Calibri" charset="0"/>
              </a:rPr>
              <a:t>Make Coaching More efficient.</a:t>
            </a:r>
          </a:p>
          <a:p>
            <a:pPr marL="971550" lvl="1" indent="-514350">
              <a:buFont typeface="+mj-lt"/>
              <a:buAutoNum type="alphaUcPeriod"/>
            </a:pPr>
            <a:r>
              <a:rPr lang="en-US" altLang="en-US" dirty="0">
                <a:latin typeface="Calibri" charset="0"/>
                <a:ea typeface="Calibri" charset="0"/>
                <a:cs typeface="Calibri" charset="0"/>
              </a:rPr>
              <a:t>Automate/semi-automate coaching</a:t>
            </a:r>
          </a:p>
          <a:p>
            <a:pPr marL="1428750" lvl="2" indent="-514350">
              <a:buFont typeface="+mj-lt"/>
              <a:buAutoNum type="romanLcPeriod"/>
            </a:pPr>
            <a:r>
              <a:rPr lang="en-US" altLang="en-US" dirty="0">
                <a:latin typeface="Calibri" charset="0"/>
                <a:ea typeface="Calibri" charset="0"/>
                <a:cs typeface="Calibri" charset="0"/>
              </a:rPr>
              <a:t>Identify messages that can be automated</a:t>
            </a:r>
          </a:p>
          <a:p>
            <a:pPr marL="1428750" lvl="2" indent="-514350">
              <a:buFont typeface="+mj-lt"/>
              <a:buAutoNum type="romanLcPeriod"/>
            </a:pPr>
            <a:r>
              <a:rPr lang="en-US" altLang="en-US" dirty="0">
                <a:latin typeface="Calibri" charset="0"/>
                <a:ea typeface="Calibri" charset="0"/>
                <a:cs typeface="Calibri" charset="0"/>
              </a:rPr>
              <a:t>Create templates</a:t>
            </a:r>
          </a:p>
          <a:p>
            <a:pPr marL="971550" lvl="1" indent="-514350">
              <a:buFont typeface="+mj-lt"/>
              <a:buAutoNum type="alphaUcPeriod"/>
            </a:pPr>
            <a:r>
              <a:rPr lang="en-US" altLang="en-US" dirty="0">
                <a:latin typeface="Calibri" charset="0"/>
                <a:ea typeface="Calibri" charset="0"/>
                <a:cs typeface="Calibri" charset="0"/>
              </a:rPr>
              <a:t>Identify ways to make messages semi-automated and more impactful.</a:t>
            </a:r>
          </a:p>
          <a:p>
            <a:pPr marL="514350" indent="-514350">
              <a:buFont typeface="+mj-lt"/>
              <a:buAutoNum type="arabicPeriod"/>
            </a:pPr>
            <a:r>
              <a:rPr lang="en-US" altLang="en-US" dirty="0">
                <a:latin typeface="Calibri" charset="0"/>
                <a:ea typeface="Calibri" charset="0"/>
                <a:cs typeface="Calibri" charset="0"/>
              </a:rPr>
              <a:t>Training traditional mental health providers to use/support on-line/internet assisted interventions</a:t>
            </a:r>
          </a:p>
          <a:p>
            <a:pPr marL="514350" indent="-514350">
              <a:buFont typeface="+mj-lt"/>
              <a:buAutoNum type="arabicPeriod"/>
            </a:pPr>
            <a:r>
              <a:rPr lang="en-US" altLang="en-US" dirty="0">
                <a:latin typeface="Calibri" charset="0"/>
                <a:ea typeface="Calibri" charset="0"/>
                <a:cs typeface="Calibri" charset="0"/>
              </a:rPr>
              <a:t>Explore data to determine new models of stepped care, beginning with self-help</a:t>
            </a:r>
          </a:p>
          <a:p>
            <a:pPr marL="514350" indent="-514350">
              <a:buFont typeface="+mj-lt"/>
              <a:buAutoNum type="arabicPeriod"/>
            </a:pPr>
            <a:r>
              <a:rPr lang="en-US" altLang="en-US" dirty="0">
                <a:latin typeface="Calibri" charset="0"/>
                <a:ea typeface="Calibri" charset="0"/>
                <a:cs typeface="Calibri" charset="0"/>
              </a:rPr>
              <a:t>Fully automate coaching</a:t>
            </a:r>
          </a:p>
          <a:p>
            <a:endParaRPr lang="en-US" dirty="0">
              <a:latin typeface="Calibri" charset="0"/>
              <a:ea typeface="Calibri" charset="0"/>
              <a:cs typeface="Calibri" charset="0"/>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14</a:t>
            </a:fld>
            <a:endParaRPr lang="en-US" dirty="0">
              <a:latin typeface="Calibri" charset="0"/>
              <a:ea typeface="Calibri" charset="0"/>
              <a:cs typeface="Calibri" charset="0"/>
            </a:endParaRP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THE PROBLEM</a:t>
            </a:r>
          </a:p>
        </p:txBody>
      </p:sp>
      <p:sp>
        <p:nvSpPr>
          <p:cNvPr id="8" name="Rectangle 7"/>
          <p:cNvSpPr/>
          <p:nvPr/>
        </p:nvSpPr>
        <p:spPr>
          <a:xfrm>
            <a:off x="6152828" y="0"/>
            <a:ext cx="3128073"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STRATEGIES</a:t>
            </a:r>
          </a:p>
        </p:txBody>
      </p:sp>
      <p:sp>
        <p:nvSpPr>
          <p:cNvPr id="9" name="Rectangle 8"/>
          <p:cNvSpPr/>
          <p:nvPr/>
        </p:nvSpPr>
        <p:spPr>
          <a:xfrm>
            <a:off x="9280901" y="0"/>
            <a:ext cx="2911099"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spTree>
    <p:extLst>
      <p:ext uri="{BB962C8B-B14F-4D97-AF65-F5344CB8AC3E}">
        <p14:creationId xmlns:p14="http://schemas.microsoft.com/office/powerpoint/2010/main" val="2093597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1"/>
                </a:solidFill>
                <a:latin typeface="Calibri" charset="0"/>
                <a:ea typeface="Calibri" charset="0"/>
                <a:cs typeface="Calibri" charset="0"/>
              </a:rPr>
              <a:t>Strategy 1: Making Coaching More Efficient</a:t>
            </a:r>
          </a:p>
        </p:txBody>
      </p:sp>
      <p:sp>
        <p:nvSpPr>
          <p:cNvPr id="5" name="Slide Number Placeholder 4"/>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15</a:t>
            </a:fld>
            <a:endParaRPr lang="en-US" dirty="0">
              <a:latin typeface="Calibri" charset="0"/>
              <a:ea typeface="Calibri" charset="0"/>
              <a:cs typeface="Calibri" charset="0"/>
            </a:endParaRP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THE PROBLEM</a:t>
            </a:r>
          </a:p>
        </p:txBody>
      </p:sp>
      <p:sp>
        <p:nvSpPr>
          <p:cNvPr id="8" name="Rectangle 7"/>
          <p:cNvSpPr/>
          <p:nvPr/>
        </p:nvSpPr>
        <p:spPr>
          <a:xfrm>
            <a:off x="6152828" y="0"/>
            <a:ext cx="3128073"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STRATEGIES</a:t>
            </a:r>
          </a:p>
        </p:txBody>
      </p:sp>
      <p:sp>
        <p:nvSpPr>
          <p:cNvPr id="9" name="Rectangle 8"/>
          <p:cNvSpPr/>
          <p:nvPr/>
        </p:nvSpPr>
        <p:spPr>
          <a:xfrm>
            <a:off x="9280901" y="0"/>
            <a:ext cx="2911099"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spTree>
    <p:extLst>
      <p:ext uri="{BB962C8B-B14F-4D97-AF65-F5344CB8AC3E}">
        <p14:creationId xmlns:p14="http://schemas.microsoft.com/office/powerpoint/2010/main" val="1610878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332"/>
            <a:ext cx="10515600" cy="1325563"/>
          </a:xfrm>
        </p:spPr>
        <p:txBody>
          <a:bodyPr>
            <a:normAutofit/>
          </a:bodyPr>
          <a:lstStyle/>
          <a:p>
            <a:pPr algn="ctr"/>
            <a:r>
              <a:rPr lang="en-US" b="1" dirty="0">
                <a:solidFill>
                  <a:schemeClr val="accent1"/>
                </a:solidFill>
                <a:latin typeface="Calibri" charset="0"/>
                <a:ea typeface="Calibri" charset="0"/>
                <a:cs typeface="Calibri" charset="0"/>
              </a:rPr>
              <a:t>What kinds of messages are sent by users?</a:t>
            </a:r>
          </a:p>
        </p:txBody>
      </p:sp>
      <p:sp>
        <p:nvSpPr>
          <p:cNvPr id="3" name="Content Placeholder 2"/>
          <p:cNvSpPr>
            <a:spLocks noGrp="1"/>
          </p:cNvSpPr>
          <p:nvPr>
            <p:ph idx="1"/>
          </p:nvPr>
        </p:nvSpPr>
        <p:spPr/>
        <p:txBody>
          <a:bodyPr>
            <a:normAutofit/>
          </a:bodyPr>
          <a:lstStyle/>
          <a:p>
            <a:pPr marL="514350" indent="-514350">
              <a:buFont typeface="+mj-lt"/>
              <a:buAutoNum type="arabicPeriod"/>
              <a:defRPr/>
            </a:pPr>
            <a:r>
              <a:rPr lang="en-US" dirty="0">
                <a:latin typeface="Calibri" charset="0"/>
                <a:ea typeface="Calibri" charset="0"/>
                <a:cs typeface="Calibri" charset="0"/>
              </a:rPr>
              <a:t>Introductory: User introduces self to coach etc.</a:t>
            </a:r>
          </a:p>
          <a:p>
            <a:pPr marL="514350" indent="-514350">
              <a:buFont typeface="+mj-lt"/>
              <a:buAutoNum type="arabicPeriod"/>
              <a:defRPr/>
            </a:pPr>
            <a:r>
              <a:rPr lang="en-US" dirty="0">
                <a:latin typeface="Calibri" charset="0"/>
                <a:ea typeface="Calibri" charset="0"/>
                <a:cs typeface="Calibri" charset="0"/>
              </a:rPr>
              <a:t>Sharing: User shares information about self</a:t>
            </a:r>
          </a:p>
          <a:p>
            <a:pPr marL="514350" indent="-514350">
              <a:buFont typeface="+mj-lt"/>
              <a:buAutoNum type="arabicPeriod"/>
              <a:defRPr/>
            </a:pPr>
            <a:r>
              <a:rPr lang="en-US" dirty="0">
                <a:latin typeface="Calibri" charset="0"/>
                <a:ea typeface="Calibri" charset="0"/>
                <a:cs typeface="Calibri" charset="0"/>
              </a:rPr>
              <a:t>Question: User asks coach a non-technical question</a:t>
            </a:r>
          </a:p>
          <a:p>
            <a:pPr marL="514350" indent="-514350">
              <a:buFont typeface="+mj-lt"/>
              <a:buAutoNum type="arabicPeriod"/>
              <a:defRPr/>
            </a:pPr>
            <a:r>
              <a:rPr lang="en-US" dirty="0">
                <a:latin typeface="Calibri" charset="0"/>
                <a:ea typeface="Calibri" charset="0"/>
                <a:cs typeface="Calibri" charset="0"/>
              </a:rPr>
              <a:t>Technical: User asks coach a technical or programmatic question</a:t>
            </a:r>
          </a:p>
          <a:p>
            <a:pPr marL="514350" indent="-514350">
              <a:buFont typeface="+mj-lt"/>
              <a:buAutoNum type="arabicPeriod"/>
              <a:defRPr/>
            </a:pPr>
            <a:r>
              <a:rPr lang="en-US" dirty="0">
                <a:latin typeface="Calibri" charset="0"/>
                <a:ea typeface="Calibri" charset="0"/>
                <a:cs typeface="Calibri" charset="0"/>
              </a:rPr>
              <a:t>Concluding: User sends a brief message thanking coach etc.</a:t>
            </a:r>
            <a:r>
              <a:rPr lang="en-US" dirty="0">
                <a:solidFill>
                  <a:schemeClr val="accent2">
                    <a:lumMod val="20000"/>
                    <a:lumOff val="80000"/>
                  </a:schemeClr>
                </a:solidFill>
                <a:latin typeface="Calibri" charset="0"/>
                <a:ea typeface="Calibri" charset="0"/>
                <a:cs typeface="Calibri" charset="0"/>
              </a:rPr>
              <a:t>.</a:t>
            </a:r>
          </a:p>
        </p:txBody>
      </p:sp>
      <p:sp>
        <p:nvSpPr>
          <p:cNvPr id="5" name="Slide Number Placeholder 4"/>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16</a:t>
            </a:fld>
            <a:endParaRPr lang="en-US" dirty="0">
              <a:latin typeface="Calibri" charset="0"/>
              <a:ea typeface="Calibri" charset="0"/>
              <a:cs typeface="Calibri" charset="0"/>
            </a:endParaRP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THE PROBLEM</a:t>
            </a:r>
          </a:p>
        </p:txBody>
      </p:sp>
      <p:sp>
        <p:nvSpPr>
          <p:cNvPr id="8" name="Rectangle 7"/>
          <p:cNvSpPr/>
          <p:nvPr/>
        </p:nvSpPr>
        <p:spPr>
          <a:xfrm>
            <a:off x="6152828" y="0"/>
            <a:ext cx="3128073"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STRATEGIES</a:t>
            </a:r>
          </a:p>
        </p:txBody>
      </p:sp>
      <p:sp>
        <p:nvSpPr>
          <p:cNvPr id="9" name="Rectangle 8"/>
          <p:cNvSpPr/>
          <p:nvPr/>
        </p:nvSpPr>
        <p:spPr>
          <a:xfrm>
            <a:off x="9280901" y="0"/>
            <a:ext cx="2911099"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spTree>
    <p:extLst>
      <p:ext uri="{BB962C8B-B14F-4D97-AF65-F5344CB8AC3E}">
        <p14:creationId xmlns:p14="http://schemas.microsoft.com/office/powerpoint/2010/main" val="1133714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332"/>
            <a:ext cx="10515600" cy="1325563"/>
          </a:xfrm>
        </p:spPr>
        <p:txBody>
          <a:bodyPr>
            <a:normAutofit/>
          </a:bodyPr>
          <a:lstStyle/>
          <a:p>
            <a:pPr algn="ctr"/>
            <a:r>
              <a:rPr lang="en-US" sz="4300" b="1" dirty="0">
                <a:solidFill>
                  <a:schemeClr val="accent1"/>
                </a:solidFill>
                <a:latin typeface="Calibri" charset="0"/>
                <a:ea typeface="Calibri" charset="0"/>
                <a:cs typeface="Calibri" charset="0"/>
              </a:rPr>
              <a:t>What kinds of messages are sent by coaches?</a:t>
            </a:r>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altLang="en-US" dirty="0">
                <a:latin typeface="Calibri" charset="0"/>
                <a:ea typeface="Calibri" charset="0"/>
                <a:cs typeface="Calibri" charset="0"/>
              </a:rPr>
              <a:t>Welcome </a:t>
            </a:r>
          </a:p>
          <a:p>
            <a:pPr marL="514350" indent="-514350">
              <a:buFont typeface="+mj-lt"/>
              <a:buAutoNum type="arabicPeriod"/>
            </a:pPr>
            <a:r>
              <a:rPr lang="en-US" altLang="en-US" dirty="0">
                <a:latin typeface="Calibri" charset="0"/>
                <a:ea typeface="Calibri" charset="0"/>
                <a:cs typeface="Calibri" charset="0"/>
              </a:rPr>
              <a:t>Engagement </a:t>
            </a:r>
          </a:p>
          <a:p>
            <a:pPr marL="514350" indent="-514350">
              <a:buFont typeface="+mj-lt"/>
              <a:buAutoNum type="arabicPeriod"/>
            </a:pPr>
            <a:r>
              <a:rPr lang="en-US" altLang="en-US" dirty="0">
                <a:latin typeface="Calibri" charset="0"/>
                <a:ea typeface="Calibri" charset="0"/>
                <a:cs typeface="Calibri" charset="0"/>
              </a:rPr>
              <a:t>Referral </a:t>
            </a:r>
          </a:p>
          <a:p>
            <a:pPr marL="514350" indent="-514350">
              <a:buFont typeface="+mj-lt"/>
              <a:buAutoNum type="arabicPeriod"/>
            </a:pPr>
            <a:r>
              <a:rPr lang="en-US" altLang="en-US" dirty="0">
                <a:latin typeface="Calibri" charset="0"/>
                <a:ea typeface="Calibri" charset="0"/>
                <a:cs typeface="Calibri" charset="0"/>
              </a:rPr>
              <a:t>Technological </a:t>
            </a:r>
          </a:p>
          <a:p>
            <a:pPr marL="514350" indent="-514350">
              <a:buFont typeface="+mj-lt"/>
              <a:buAutoNum type="arabicPeriod"/>
            </a:pPr>
            <a:r>
              <a:rPr lang="en-US" altLang="en-US" dirty="0">
                <a:latin typeface="Calibri" charset="0"/>
                <a:ea typeface="Calibri" charset="0"/>
                <a:cs typeface="Calibri" charset="0"/>
              </a:rPr>
              <a:t>Apply program </a:t>
            </a:r>
          </a:p>
          <a:p>
            <a:pPr marL="514350" indent="-514350">
              <a:buFont typeface="+mj-lt"/>
              <a:buAutoNum type="arabicPeriod"/>
            </a:pPr>
            <a:r>
              <a:rPr lang="en-US" altLang="en-US" b="1" dirty="0">
                <a:latin typeface="Calibri" charset="0"/>
                <a:ea typeface="Calibri" charset="0"/>
                <a:cs typeface="Calibri" charset="0"/>
              </a:rPr>
              <a:t>Response</a:t>
            </a:r>
            <a:r>
              <a:rPr lang="en-US" altLang="en-US" dirty="0">
                <a:latin typeface="Calibri" charset="0"/>
                <a:ea typeface="Calibri" charset="0"/>
                <a:cs typeface="Calibri" charset="0"/>
              </a:rPr>
              <a:t> – coach responds to user message, praising user for positive steps, validating user challenges and concerns, answering questions, asking clarifying questions, making suggestions; more rarely, can be in response to something user wrote in technique/check-in (NOT an incoming message) if input was especially detailed, lengthy, or thorough</a:t>
            </a:r>
          </a:p>
        </p:txBody>
      </p:sp>
      <p:sp>
        <p:nvSpPr>
          <p:cNvPr id="5" name="Slide Number Placeholder 4"/>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17</a:t>
            </a:fld>
            <a:endParaRPr lang="en-US" dirty="0">
              <a:latin typeface="Calibri" charset="0"/>
              <a:ea typeface="Calibri" charset="0"/>
              <a:cs typeface="Calibri" charset="0"/>
            </a:endParaRP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THE PROBLEM</a:t>
            </a:r>
          </a:p>
        </p:txBody>
      </p:sp>
      <p:sp>
        <p:nvSpPr>
          <p:cNvPr id="8" name="Rectangle 7"/>
          <p:cNvSpPr/>
          <p:nvPr/>
        </p:nvSpPr>
        <p:spPr>
          <a:xfrm>
            <a:off x="6152828" y="0"/>
            <a:ext cx="3128073"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STRATEGIES</a:t>
            </a:r>
          </a:p>
        </p:txBody>
      </p:sp>
      <p:sp>
        <p:nvSpPr>
          <p:cNvPr id="9" name="Rectangle 8"/>
          <p:cNvSpPr/>
          <p:nvPr/>
        </p:nvSpPr>
        <p:spPr>
          <a:xfrm>
            <a:off x="9280901" y="0"/>
            <a:ext cx="2911099"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spTree>
    <p:extLst>
      <p:ext uri="{BB962C8B-B14F-4D97-AF65-F5344CB8AC3E}">
        <p14:creationId xmlns:p14="http://schemas.microsoft.com/office/powerpoint/2010/main" val="1738370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332"/>
            <a:ext cx="10515600" cy="1325563"/>
          </a:xfrm>
        </p:spPr>
        <p:txBody>
          <a:bodyPr>
            <a:normAutofit/>
          </a:bodyPr>
          <a:lstStyle/>
          <a:p>
            <a:pPr algn="ctr"/>
            <a:r>
              <a:rPr lang="en-US" b="1" dirty="0">
                <a:solidFill>
                  <a:schemeClr val="accent1"/>
                </a:solidFill>
                <a:latin typeface="Calibri" charset="0"/>
                <a:ea typeface="Calibri" charset="0"/>
                <a:cs typeface="Calibri" charset="0"/>
              </a:rPr>
              <a:t>What kinds of messages are sent?</a:t>
            </a:r>
          </a:p>
        </p:txBody>
      </p:sp>
      <p:sp>
        <p:nvSpPr>
          <p:cNvPr id="3" name="Content Placeholder 2"/>
          <p:cNvSpPr>
            <a:spLocks noGrp="1"/>
          </p:cNvSpPr>
          <p:nvPr>
            <p:ph idx="1"/>
          </p:nvPr>
        </p:nvSpPr>
        <p:spPr/>
        <p:txBody>
          <a:bodyPr>
            <a:normAutofit fontScale="85000" lnSpcReduction="20000"/>
          </a:bodyPr>
          <a:lstStyle/>
          <a:p>
            <a:pPr marL="0" indent="0">
              <a:buNone/>
              <a:defRPr/>
            </a:pPr>
            <a:r>
              <a:rPr lang="en-US" sz="3200" dirty="0">
                <a:latin typeface="Calibri" charset="0"/>
                <a:ea typeface="Calibri" charset="0"/>
                <a:cs typeface="Calibri" charset="0"/>
              </a:rPr>
              <a:t>In a Random Sample of about 500 coach-user pairs of  messages (about 1000 messages in total)</a:t>
            </a:r>
            <a:r>
              <a:rPr lang="is-IS" sz="3200" dirty="0">
                <a:latin typeface="Calibri" charset="0"/>
                <a:ea typeface="Calibri" charset="0"/>
                <a:cs typeface="Calibri" charset="0"/>
              </a:rPr>
              <a:t>…</a:t>
            </a:r>
            <a:endParaRPr lang="en-US" dirty="0">
              <a:solidFill>
                <a:schemeClr val="accent2">
                  <a:lumMod val="20000"/>
                  <a:lumOff val="80000"/>
                </a:schemeClr>
              </a:solidFill>
              <a:latin typeface="Calibri" charset="0"/>
              <a:ea typeface="Calibri" charset="0"/>
              <a:cs typeface="Calibri" charset="0"/>
            </a:endParaRPr>
          </a:p>
          <a:p>
            <a:pPr>
              <a:defRPr/>
            </a:pPr>
            <a:r>
              <a:rPr lang="en-US" dirty="0">
                <a:latin typeface="Calibri" charset="0"/>
                <a:ea typeface="Calibri" charset="0"/>
                <a:cs typeface="Calibri" charset="0"/>
              </a:rPr>
              <a:t>About 70% of user messages need a response (which can be automated) </a:t>
            </a:r>
          </a:p>
          <a:p>
            <a:pPr>
              <a:defRPr/>
            </a:pPr>
            <a:r>
              <a:rPr lang="en-US" dirty="0">
                <a:latin typeface="Calibri" charset="0"/>
                <a:ea typeface="Calibri" charset="0"/>
                <a:cs typeface="Calibri" charset="0"/>
              </a:rPr>
              <a:t>About 40% of coach messages are a needed human response to a  user message</a:t>
            </a:r>
          </a:p>
          <a:p>
            <a:pPr marL="0" indent="0">
              <a:buNone/>
              <a:defRPr/>
            </a:pPr>
            <a:endParaRPr lang="en-US" dirty="0">
              <a:latin typeface="Calibri" charset="0"/>
              <a:ea typeface="Calibri" charset="0"/>
              <a:cs typeface="Calibri" charset="0"/>
            </a:endParaRPr>
          </a:p>
          <a:p>
            <a:pPr marL="0" indent="0">
              <a:buNone/>
              <a:defRPr/>
            </a:pPr>
            <a:r>
              <a:rPr lang="en-US" u="sng" dirty="0">
                <a:latin typeface="Calibri" charset="0"/>
                <a:ea typeface="Calibri" charset="0"/>
                <a:cs typeface="Calibri" charset="0"/>
              </a:rPr>
              <a:t>Implications</a:t>
            </a:r>
            <a:r>
              <a:rPr lang="en-US" dirty="0">
                <a:latin typeface="Calibri" charset="0"/>
                <a:ea typeface="Calibri" charset="0"/>
                <a:cs typeface="Calibri" charset="0"/>
              </a:rPr>
              <a:t>:</a:t>
            </a:r>
          </a:p>
          <a:p>
            <a:pPr>
              <a:defRPr/>
            </a:pPr>
            <a:r>
              <a:rPr lang="en-US" dirty="0">
                <a:latin typeface="Calibri" charset="0"/>
                <a:ea typeface="Calibri" charset="0"/>
                <a:cs typeface="Calibri" charset="0"/>
              </a:rPr>
              <a:t>About 50% of coach messages could be automated.</a:t>
            </a:r>
          </a:p>
          <a:p>
            <a:pPr>
              <a:defRPr/>
            </a:pPr>
            <a:endParaRPr lang="en-US" dirty="0">
              <a:latin typeface="Calibri" charset="0"/>
              <a:ea typeface="Calibri" charset="0"/>
              <a:cs typeface="Calibri" charset="0"/>
            </a:endParaRPr>
          </a:p>
          <a:p>
            <a:pPr marL="0" indent="0">
              <a:buNone/>
              <a:defRPr/>
            </a:pPr>
            <a:r>
              <a:rPr lang="en-US" u="sng" dirty="0">
                <a:latin typeface="Calibri" charset="0"/>
                <a:ea typeface="Calibri" charset="0"/>
                <a:cs typeface="Calibri" charset="0"/>
              </a:rPr>
              <a:t>Next steps</a:t>
            </a:r>
            <a:r>
              <a:rPr lang="en-US" dirty="0">
                <a:latin typeface="Calibri" charset="0"/>
                <a:ea typeface="Calibri" charset="0"/>
                <a:cs typeface="Calibri" charset="0"/>
              </a:rPr>
              <a:t>:</a:t>
            </a:r>
          </a:p>
          <a:p>
            <a:pPr>
              <a:defRPr/>
            </a:pPr>
            <a:r>
              <a:rPr lang="en-US" dirty="0">
                <a:latin typeface="Calibri" charset="0"/>
                <a:ea typeface="Calibri" charset="0"/>
                <a:cs typeface="Calibri" charset="0"/>
              </a:rPr>
              <a:t>Use machine learning to match classification of user message to type of response needed; create the algorithm to link user message to automated message (</a:t>
            </a:r>
            <a:r>
              <a:rPr lang="en-US" i="1" dirty="0">
                <a:latin typeface="Calibri" charset="0"/>
                <a:ea typeface="Calibri" charset="0"/>
                <a:cs typeface="Calibri" charset="0"/>
              </a:rPr>
              <a:t>and review user response</a:t>
            </a:r>
            <a:r>
              <a:rPr lang="en-US" dirty="0">
                <a:latin typeface="Calibri" charset="0"/>
                <a:ea typeface="Calibri" charset="0"/>
                <a:cs typeface="Calibri" charset="0"/>
              </a:rPr>
              <a:t>)</a:t>
            </a:r>
          </a:p>
          <a:p>
            <a:pPr marL="342900" indent="-342900">
              <a:buFontTx/>
              <a:buAutoNum type="arabicPeriod"/>
              <a:defRPr/>
            </a:pPr>
            <a:endParaRPr lang="en-US" dirty="0">
              <a:solidFill>
                <a:schemeClr val="accent2">
                  <a:lumMod val="20000"/>
                  <a:lumOff val="80000"/>
                </a:schemeClr>
              </a:solidFill>
              <a:latin typeface="Calibri" charset="0"/>
              <a:ea typeface="Calibri" charset="0"/>
              <a:cs typeface="Calibri" charset="0"/>
            </a:endParaRPr>
          </a:p>
          <a:p>
            <a:endParaRPr lang="en-US" dirty="0">
              <a:latin typeface="Calibri" charset="0"/>
              <a:ea typeface="Calibri" charset="0"/>
              <a:cs typeface="Calibri" charset="0"/>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18</a:t>
            </a:fld>
            <a:endParaRPr lang="en-US" dirty="0">
              <a:latin typeface="Calibri" charset="0"/>
              <a:ea typeface="Calibri" charset="0"/>
              <a:cs typeface="Calibri" charset="0"/>
            </a:endParaRP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THE PROBLEM</a:t>
            </a:r>
          </a:p>
        </p:txBody>
      </p:sp>
      <p:sp>
        <p:nvSpPr>
          <p:cNvPr id="8" name="Rectangle 7"/>
          <p:cNvSpPr/>
          <p:nvPr/>
        </p:nvSpPr>
        <p:spPr>
          <a:xfrm>
            <a:off x="6152828" y="0"/>
            <a:ext cx="3128073"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STRATEGIES</a:t>
            </a:r>
          </a:p>
        </p:txBody>
      </p:sp>
      <p:sp>
        <p:nvSpPr>
          <p:cNvPr id="9" name="Rectangle 8"/>
          <p:cNvSpPr/>
          <p:nvPr/>
        </p:nvSpPr>
        <p:spPr>
          <a:xfrm>
            <a:off x="9280901" y="0"/>
            <a:ext cx="2911099"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spTree>
    <p:extLst>
      <p:ext uri="{BB962C8B-B14F-4D97-AF65-F5344CB8AC3E}">
        <p14:creationId xmlns:p14="http://schemas.microsoft.com/office/powerpoint/2010/main" val="704083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332"/>
            <a:ext cx="10515600" cy="1325563"/>
          </a:xfrm>
        </p:spPr>
        <p:txBody>
          <a:bodyPr>
            <a:normAutofit/>
          </a:bodyPr>
          <a:lstStyle/>
          <a:p>
            <a:pPr algn="ctr"/>
            <a:r>
              <a:rPr lang="en-US" b="1" dirty="0">
                <a:solidFill>
                  <a:schemeClr val="accent1"/>
                </a:solidFill>
                <a:latin typeface="Calibri" charset="0"/>
                <a:ea typeface="Calibri" charset="0"/>
                <a:cs typeface="Calibri" charset="0"/>
              </a:rPr>
              <a:t>Examples of Pre-Authored Messages</a:t>
            </a:r>
          </a:p>
        </p:txBody>
      </p:sp>
      <p:sp>
        <p:nvSpPr>
          <p:cNvPr id="3" name="Content Placeholder 2"/>
          <p:cNvSpPr>
            <a:spLocks noGrp="1"/>
          </p:cNvSpPr>
          <p:nvPr>
            <p:ph idx="1"/>
          </p:nvPr>
        </p:nvSpPr>
        <p:spPr/>
        <p:txBody>
          <a:bodyPr/>
          <a:lstStyle/>
          <a:p>
            <a:pPr marL="0" indent="0">
              <a:buNone/>
            </a:pPr>
            <a:r>
              <a:rPr lang="en-US" u="sng" dirty="0">
                <a:latin typeface="Calibri" charset="0"/>
                <a:ea typeface="Calibri" charset="0"/>
                <a:cs typeface="Calibri" charset="0"/>
              </a:rPr>
              <a:t>Strategy</a:t>
            </a:r>
            <a:r>
              <a:rPr lang="en-US" dirty="0">
                <a:latin typeface="Calibri" charset="0"/>
                <a:ea typeface="Calibri" charset="0"/>
                <a:cs typeface="Calibri" charset="0"/>
              </a:rPr>
              <a:t>: identify highest quality messages</a:t>
            </a:r>
            <a:br>
              <a:rPr lang="en-US" dirty="0">
                <a:latin typeface="Calibri" charset="0"/>
                <a:ea typeface="Calibri" charset="0"/>
                <a:cs typeface="Calibri" charset="0"/>
              </a:rPr>
            </a:br>
            <a:br>
              <a:rPr lang="en-US" dirty="0">
                <a:latin typeface="Calibri" charset="0"/>
                <a:ea typeface="Calibri" charset="0"/>
                <a:cs typeface="Calibri" charset="0"/>
              </a:rPr>
            </a:br>
            <a:r>
              <a:rPr lang="en-US" dirty="0">
                <a:latin typeface="Calibri" charset="0"/>
                <a:ea typeface="Calibri" charset="0"/>
                <a:cs typeface="Calibri" charset="0"/>
              </a:rPr>
              <a:t>However, it should be noted that of the approximately 500 messages rated, 95% of coach messages were rated as “excellent”</a:t>
            </a:r>
          </a:p>
        </p:txBody>
      </p:sp>
      <p:sp>
        <p:nvSpPr>
          <p:cNvPr id="5" name="Slide Number Placeholder 4"/>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19</a:t>
            </a:fld>
            <a:endParaRPr lang="en-US" dirty="0">
              <a:latin typeface="Calibri" charset="0"/>
              <a:ea typeface="Calibri" charset="0"/>
              <a:cs typeface="Calibri" charset="0"/>
            </a:endParaRP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THE PROBLEM</a:t>
            </a:r>
          </a:p>
        </p:txBody>
      </p:sp>
      <p:sp>
        <p:nvSpPr>
          <p:cNvPr id="8" name="Rectangle 7"/>
          <p:cNvSpPr/>
          <p:nvPr/>
        </p:nvSpPr>
        <p:spPr>
          <a:xfrm>
            <a:off x="6152828" y="0"/>
            <a:ext cx="3128073"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STRATEGIES</a:t>
            </a:r>
          </a:p>
        </p:txBody>
      </p:sp>
      <p:sp>
        <p:nvSpPr>
          <p:cNvPr id="9" name="Rectangle 8"/>
          <p:cNvSpPr/>
          <p:nvPr/>
        </p:nvSpPr>
        <p:spPr>
          <a:xfrm>
            <a:off x="9280901" y="0"/>
            <a:ext cx="2911099"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spTree>
    <p:extLst>
      <p:ext uri="{BB962C8B-B14F-4D97-AF65-F5344CB8AC3E}">
        <p14:creationId xmlns:p14="http://schemas.microsoft.com/office/powerpoint/2010/main" val="418433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latin typeface="Calibri" charset="0"/>
                <a:ea typeface="Calibri" charset="0"/>
                <a:cs typeface="Calibri" charset="0"/>
              </a:rPr>
              <a:t>Conflicts of Interest</a:t>
            </a:r>
          </a:p>
        </p:txBody>
      </p:sp>
      <p:sp>
        <p:nvSpPr>
          <p:cNvPr id="3" name="Content Placeholder 2"/>
          <p:cNvSpPr>
            <a:spLocks noGrp="1"/>
          </p:cNvSpPr>
          <p:nvPr>
            <p:ph idx="1"/>
          </p:nvPr>
        </p:nvSpPr>
        <p:spPr>
          <a:xfrm>
            <a:off x="838200" y="1825624"/>
            <a:ext cx="10515600" cy="4689475"/>
          </a:xfrm>
        </p:spPr>
        <p:txBody>
          <a:bodyPr>
            <a:normAutofit/>
          </a:bodyPr>
          <a:lstStyle/>
          <a:p>
            <a:pPr marL="0" indent="0" algn="ctr">
              <a:buNone/>
            </a:pPr>
            <a:r>
              <a:rPr lang="en-US" dirty="0">
                <a:latin typeface="Calibri" charset="0"/>
                <a:ea typeface="Calibri" charset="0"/>
                <a:cs typeface="Calibri" charset="0"/>
              </a:rPr>
              <a:t>The presenters declare that to the best of their knowledge, the statements and the materials presented in this webinar are accurate, and rely on empirical data and clinical experience. None of the presenters currently receive any commercial support for this presentation. Presenters declare no other conflict of interest.</a:t>
            </a:r>
          </a:p>
          <a:p>
            <a:pPr marL="1028700" lvl="1" indent="-571500">
              <a:buFont typeface="+mj-lt"/>
              <a:buAutoNum type="romanUcPeriod"/>
            </a:pPr>
            <a:endParaRPr lang="en-US" dirty="0">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2</a:t>
            </a:fld>
            <a:endParaRPr lang="en-US" dirty="0">
              <a:latin typeface="Calibri" charset="0"/>
              <a:ea typeface="Calibri" charset="0"/>
              <a:cs typeface="Calibri" charset="0"/>
            </a:endParaRPr>
          </a:p>
        </p:txBody>
      </p:sp>
    </p:spTree>
    <p:extLst>
      <p:ext uri="{BB962C8B-B14F-4D97-AF65-F5344CB8AC3E}">
        <p14:creationId xmlns:p14="http://schemas.microsoft.com/office/powerpoint/2010/main" val="807300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332"/>
            <a:ext cx="10515600" cy="1325563"/>
          </a:xfrm>
        </p:spPr>
        <p:txBody>
          <a:bodyPr>
            <a:normAutofit/>
          </a:bodyPr>
          <a:lstStyle/>
          <a:p>
            <a:pPr algn="ctr"/>
            <a:r>
              <a:rPr lang="en-US" b="1" dirty="0">
                <a:solidFill>
                  <a:schemeClr val="accent1"/>
                </a:solidFill>
                <a:latin typeface="Calibri" charset="0"/>
                <a:ea typeface="Calibri" charset="0"/>
                <a:cs typeface="Calibri" charset="0"/>
              </a:rPr>
              <a:t>First Example Pre-Authored Message</a:t>
            </a:r>
          </a:p>
        </p:txBody>
      </p:sp>
      <p:sp>
        <p:nvSpPr>
          <p:cNvPr id="3" name="Content Placeholder 2"/>
          <p:cNvSpPr>
            <a:spLocks noGrp="1"/>
          </p:cNvSpPr>
          <p:nvPr>
            <p:ph idx="1"/>
          </p:nvPr>
        </p:nvSpPr>
        <p:spPr/>
        <p:txBody>
          <a:bodyPr/>
          <a:lstStyle/>
          <a:p>
            <a:endParaRPr lang="en-US">
              <a:latin typeface="Calibri" charset="0"/>
              <a:ea typeface="Calibri" charset="0"/>
              <a:cs typeface="Calibri" charset="0"/>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20</a:t>
            </a:fld>
            <a:endParaRPr lang="en-US" dirty="0">
              <a:latin typeface="Calibri" charset="0"/>
              <a:ea typeface="Calibri" charset="0"/>
              <a:cs typeface="Calibri" charset="0"/>
            </a:endParaRP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THE PROBLEM</a:t>
            </a:r>
          </a:p>
        </p:txBody>
      </p:sp>
      <p:sp>
        <p:nvSpPr>
          <p:cNvPr id="8" name="Rectangle 7"/>
          <p:cNvSpPr/>
          <p:nvPr/>
        </p:nvSpPr>
        <p:spPr>
          <a:xfrm>
            <a:off x="6152828" y="0"/>
            <a:ext cx="3128073"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STRATEGIES</a:t>
            </a:r>
          </a:p>
        </p:txBody>
      </p:sp>
      <p:sp>
        <p:nvSpPr>
          <p:cNvPr id="9" name="Rectangle 8"/>
          <p:cNvSpPr/>
          <p:nvPr/>
        </p:nvSpPr>
        <p:spPr>
          <a:xfrm>
            <a:off x="9280901" y="0"/>
            <a:ext cx="2911099"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spTree>
    <p:extLst>
      <p:ext uri="{BB962C8B-B14F-4D97-AF65-F5344CB8AC3E}">
        <p14:creationId xmlns:p14="http://schemas.microsoft.com/office/powerpoint/2010/main" val="1056256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332"/>
            <a:ext cx="10515600" cy="1325563"/>
          </a:xfrm>
        </p:spPr>
        <p:txBody>
          <a:bodyPr>
            <a:normAutofit/>
          </a:bodyPr>
          <a:lstStyle/>
          <a:p>
            <a:pPr algn="ctr"/>
            <a:r>
              <a:rPr lang="en-US" b="1" dirty="0">
                <a:solidFill>
                  <a:schemeClr val="accent1"/>
                </a:solidFill>
                <a:latin typeface="Calibri" charset="0"/>
                <a:ea typeface="Calibri" charset="0"/>
                <a:cs typeface="Calibri" charset="0"/>
              </a:rPr>
              <a:t>Second Example Pre-Authored Message</a:t>
            </a:r>
          </a:p>
        </p:txBody>
      </p:sp>
      <p:sp>
        <p:nvSpPr>
          <p:cNvPr id="3" name="Content Placeholder 2"/>
          <p:cNvSpPr>
            <a:spLocks noGrp="1"/>
          </p:cNvSpPr>
          <p:nvPr>
            <p:ph idx="1"/>
          </p:nvPr>
        </p:nvSpPr>
        <p:spPr/>
        <p:txBody>
          <a:bodyPr/>
          <a:lstStyle/>
          <a:p>
            <a:endParaRPr lang="en-US">
              <a:latin typeface="Calibri" charset="0"/>
              <a:ea typeface="Calibri" charset="0"/>
              <a:cs typeface="Calibri" charset="0"/>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21</a:t>
            </a:fld>
            <a:endParaRPr lang="en-US" dirty="0">
              <a:latin typeface="Calibri" charset="0"/>
              <a:ea typeface="Calibri" charset="0"/>
              <a:cs typeface="Calibri" charset="0"/>
            </a:endParaRP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THE PROBLEM</a:t>
            </a:r>
          </a:p>
        </p:txBody>
      </p:sp>
      <p:sp>
        <p:nvSpPr>
          <p:cNvPr id="8" name="Rectangle 7"/>
          <p:cNvSpPr/>
          <p:nvPr/>
        </p:nvSpPr>
        <p:spPr>
          <a:xfrm>
            <a:off x="6152828" y="0"/>
            <a:ext cx="3128073"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STRATEGIES</a:t>
            </a:r>
          </a:p>
        </p:txBody>
      </p:sp>
      <p:sp>
        <p:nvSpPr>
          <p:cNvPr id="9" name="Rectangle 8"/>
          <p:cNvSpPr/>
          <p:nvPr/>
        </p:nvSpPr>
        <p:spPr>
          <a:xfrm>
            <a:off x="9280901" y="0"/>
            <a:ext cx="2911099"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spTree>
    <p:extLst>
      <p:ext uri="{BB962C8B-B14F-4D97-AF65-F5344CB8AC3E}">
        <p14:creationId xmlns:p14="http://schemas.microsoft.com/office/powerpoint/2010/main" val="1628875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332"/>
            <a:ext cx="10515600" cy="1325563"/>
          </a:xfrm>
        </p:spPr>
        <p:txBody>
          <a:bodyPr>
            <a:normAutofit/>
          </a:bodyPr>
          <a:lstStyle/>
          <a:p>
            <a:pPr algn="ctr"/>
            <a:r>
              <a:rPr lang="en-US" b="1" dirty="0">
                <a:solidFill>
                  <a:schemeClr val="accent1"/>
                </a:solidFill>
                <a:latin typeface="Calibri" charset="0"/>
                <a:ea typeface="Calibri" charset="0"/>
                <a:cs typeface="Calibri" charset="0"/>
              </a:rPr>
              <a:t>Increasing Quality of Messages</a:t>
            </a:r>
          </a:p>
        </p:txBody>
      </p:sp>
      <p:sp>
        <p:nvSpPr>
          <p:cNvPr id="3" name="Content Placeholder 2"/>
          <p:cNvSpPr>
            <a:spLocks noGrp="1"/>
          </p:cNvSpPr>
          <p:nvPr>
            <p:ph idx="1"/>
          </p:nvPr>
        </p:nvSpPr>
        <p:spPr/>
        <p:txBody>
          <a:bodyPr/>
          <a:lstStyle/>
          <a:p>
            <a:pPr marL="0" indent="0">
              <a:buNone/>
            </a:pPr>
            <a:r>
              <a:rPr lang="en-US" u="sng" dirty="0">
                <a:latin typeface="Calibri" charset="0"/>
                <a:ea typeface="Calibri" charset="0"/>
                <a:cs typeface="Calibri" charset="0"/>
              </a:rPr>
              <a:t>Strategy</a:t>
            </a:r>
            <a:r>
              <a:rPr lang="en-US" dirty="0">
                <a:latin typeface="Calibri" charset="0"/>
                <a:ea typeface="Calibri" charset="0"/>
                <a:cs typeface="Calibri" charset="0"/>
              </a:rPr>
              <a:t>: identify qualities of effective messages</a:t>
            </a:r>
            <a:br>
              <a:rPr lang="en-US" dirty="0">
                <a:latin typeface="Calibri" charset="0"/>
                <a:ea typeface="Calibri" charset="0"/>
                <a:cs typeface="Calibri" charset="0"/>
              </a:rPr>
            </a:br>
            <a:br>
              <a:rPr lang="en-US" dirty="0">
                <a:latin typeface="Calibri" charset="0"/>
                <a:ea typeface="Calibri" charset="0"/>
                <a:cs typeface="Calibri" charset="0"/>
              </a:rPr>
            </a:br>
            <a:r>
              <a:rPr lang="en-US" dirty="0">
                <a:latin typeface="Calibri" charset="0"/>
                <a:ea typeface="Calibri" charset="0"/>
                <a:cs typeface="Calibri" charset="0"/>
              </a:rPr>
              <a:t>But again, of the approximately 500 messages rated, 95% of coach messages were rated as “excellent”</a:t>
            </a:r>
          </a:p>
        </p:txBody>
      </p:sp>
      <p:sp>
        <p:nvSpPr>
          <p:cNvPr id="5" name="Slide Number Placeholder 4"/>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22</a:t>
            </a:fld>
            <a:endParaRPr lang="en-US" dirty="0">
              <a:latin typeface="Calibri" charset="0"/>
              <a:ea typeface="Calibri" charset="0"/>
              <a:cs typeface="Calibri" charset="0"/>
            </a:endParaRP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THE PROBLEM</a:t>
            </a:r>
          </a:p>
        </p:txBody>
      </p:sp>
      <p:sp>
        <p:nvSpPr>
          <p:cNvPr id="8" name="Rectangle 7"/>
          <p:cNvSpPr/>
          <p:nvPr/>
        </p:nvSpPr>
        <p:spPr>
          <a:xfrm>
            <a:off x="6152828" y="0"/>
            <a:ext cx="3128073"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STRATEGIES</a:t>
            </a:r>
          </a:p>
        </p:txBody>
      </p:sp>
      <p:sp>
        <p:nvSpPr>
          <p:cNvPr id="9" name="Rectangle 8"/>
          <p:cNvSpPr/>
          <p:nvPr/>
        </p:nvSpPr>
        <p:spPr>
          <a:xfrm>
            <a:off x="9280901" y="0"/>
            <a:ext cx="2911099"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spTree>
    <p:extLst>
      <p:ext uri="{BB962C8B-B14F-4D97-AF65-F5344CB8AC3E}">
        <p14:creationId xmlns:p14="http://schemas.microsoft.com/office/powerpoint/2010/main" val="56375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332"/>
            <a:ext cx="10515600" cy="1325563"/>
          </a:xfrm>
        </p:spPr>
        <p:txBody>
          <a:bodyPr>
            <a:normAutofit/>
          </a:bodyPr>
          <a:lstStyle/>
          <a:p>
            <a:pPr algn="ctr"/>
            <a:r>
              <a:rPr lang="en-US" b="1" dirty="0">
                <a:solidFill>
                  <a:schemeClr val="accent1"/>
                </a:solidFill>
                <a:latin typeface="Calibri" charset="0"/>
                <a:ea typeface="Calibri" charset="0"/>
                <a:cs typeface="Calibri" charset="0"/>
              </a:rPr>
              <a:t>Example of Increasing Quality of Messages</a:t>
            </a:r>
          </a:p>
        </p:txBody>
      </p:sp>
      <p:sp>
        <p:nvSpPr>
          <p:cNvPr id="3" name="Content Placeholder 2"/>
          <p:cNvSpPr>
            <a:spLocks noGrp="1"/>
          </p:cNvSpPr>
          <p:nvPr>
            <p:ph idx="1"/>
          </p:nvPr>
        </p:nvSpPr>
        <p:spPr/>
        <p:txBody>
          <a:bodyPr/>
          <a:lstStyle/>
          <a:p>
            <a:endParaRPr lang="en-US">
              <a:latin typeface="Calibri" charset="0"/>
              <a:ea typeface="Calibri" charset="0"/>
              <a:cs typeface="Calibri" charset="0"/>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23</a:t>
            </a:fld>
            <a:endParaRPr lang="en-US" dirty="0">
              <a:latin typeface="Calibri" charset="0"/>
              <a:ea typeface="Calibri" charset="0"/>
              <a:cs typeface="Calibri" charset="0"/>
            </a:endParaRP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THE PROBLEM</a:t>
            </a:r>
          </a:p>
        </p:txBody>
      </p:sp>
      <p:sp>
        <p:nvSpPr>
          <p:cNvPr id="8" name="Rectangle 7"/>
          <p:cNvSpPr/>
          <p:nvPr/>
        </p:nvSpPr>
        <p:spPr>
          <a:xfrm>
            <a:off x="6152828" y="0"/>
            <a:ext cx="3128073"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STRATEGIES</a:t>
            </a:r>
          </a:p>
        </p:txBody>
      </p:sp>
      <p:sp>
        <p:nvSpPr>
          <p:cNvPr id="9" name="Rectangle 8"/>
          <p:cNvSpPr/>
          <p:nvPr/>
        </p:nvSpPr>
        <p:spPr>
          <a:xfrm>
            <a:off x="9280901" y="0"/>
            <a:ext cx="2911099"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spTree>
    <p:extLst>
      <p:ext uri="{BB962C8B-B14F-4D97-AF65-F5344CB8AC3E}">
        <p14:creationId xmlns:p14="http://schemas.microsoft.com/office/powerpoint/2010/main" val="1610442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b="1" dirty="0">
                <a:solidFill>
                  <a:schemeClr val="accent1"/>
                </a:solidFill>
                <a:latin typeface="Calibri" charset="0"/>
                <a:ea typeface="Calibri" charset="0"/>
                <a:cs typeface="Calibri" charset="0"/>
              </a:rPr>
              <a:t>Categorize Strategies of Conversations</a:t>
            </a:r>
            <a:endParaRPr lang="en-US" dirty="0">
              <a:latin typeface="Calibri" charset="0"/>
              <a:ea typeface="Calibri" charset="0"/>
              <a:cs typeface="Calibri" charset="0"/>
            </a:endParaRPr>
          </a:p>
        </p:txBody>
      </p:sp>
      <p:pic>
        <p:nvPicPr>
          <p:cNvPr id="11" name="Content Placeholder 10" descr="Screen Shot 2017-09-25 at 4.18.00 PM.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5330471" y="987425"/>
            <a:ext cx="5877633"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 Placeholder 13"/>
          <p:cNvSpPr>
            <a:spLocks noGrp="1"/>
          </p:cNvSpPr>
          <p:nvPr>
            <p:ph type="body" sz="half" idx="2"/>
          </p:nvPr>
        </p:nvSpPr>
        <p:spPr/>
        <p:txBody>
          <a:bodyPr>
            <a:normAutofit/>
          </a:bodyPr>
          <a:lstStyle/>
          <a:p>
            <a:r>
              <a:rPr lang="en-US" sz="2200" dirty="0">
                <a:latin typeface="Calibri" charset="0"/>
                <a:ea typeface="Calibri" charset="0"/>
                <a:cs typeface="Calibri" charset="0"/>
              </a:rPr>
              <a:t>Texts exchanged between users and coaches: Coaches demonstrated interest but used relatively few strategies</a:t>
            </a:r>
          </a:p>
          <a:p>
            <a:r>
              <a:rPr lang="en-US" sz="2200" dirty="0">
                <a:latin typeface="Calibri" charset="0"/>
                <a:ea typeface="Calibri" charset="0"/>
                <a:cs typeface="Calibri" charset="0"/>
              </a:rPr>
              <a:t>Coach messages might include at least one core clinical item?</a:t>
            </a:r>
          </a:p>
        </p:txBody>
      </p:sp>
      <p:sp>
        <p:nvSpPr>
          <p:cNvPr id="5" name="Slide Number Placeholder 4"/>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24</a:t>
            </a:fld>
            <a:endParaRPr lang="en-US" dirty="0">
              <a:latin typeface="Calibri" charset="0"/>
              <a:ea typeface="Calibri" charset="0"/>
              <a:cs typeface="Calibri" charset="0"/>
            </a:endParaRP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THE PROBLEM</a:t>
            </a:r>
          </a:p>
        </p:txBody>
      </p:sp>
      <p:sp>
        <p:nvSpPr>
          <p:cNvPr id="8" name="Rectangle 7"/>
          <p:cNvSpPr/>
          <p:nvPr/>
        </p:nvSpPr>
        <p:spPr>
          <a:xfrm>
            <a:off x="6152828" y="0"/>
            <a:ext cx="3128073"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STRATEGIES</a:t>
            </a:r>
          </a:p>
        </p:txBody>
      </p:sp>
      <p:sp>
        <p:nvSpPr>
          <p:cNvPr id="9" name="Rectangle 8"/>
          <p:cNvSpPr/>
          <p:nvPr/>
        </p:nvSpPr>
        <p:spPr>
          <a:xfrm>
            <a:off x="9280901" y="0"/>
            <a:ext cx="2911099"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spTree>
    <p:extLst>
      <p:ext uri="{BB962C8B-B14F-4D97-AF65-F5344CB8AC3E}">
        <p14:creationId xmlns:p14="http://schemas.microsoft.com/office/powerpoint/2010/main" val="455978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1"/>
                </a:solidFill>
                <a:latin typeface="Calibri" charset="0"/>
                <a:ea typeface="Calibri" charset="0"/>
                <a:cs typeface="Calibri" charset="0"/>
              </a:rPr>
              <a:t>Examine Relationship of Coach Competence to Engagement</a:t>
            </a:r>
          </a:p>
        </p:txBody>
      </p:sp>
      <p:sp>
        <p:nvSpPr>
          <p:cNvPr id="10" name="Text Placeholder 9"/>
          <p:cNvSpPr>
            <a:spLocks noGrp="1"/>
          </p:cNvSpPr>
          <p:nvPr>
            <p:ph type="body" sz="half" idx="2"/>
          </p:nvPr>
        </p:nvSpPr>
        <p:spPr/>
        <p:txBody>
          <a:bodyPr>
            <a:normAutofit/>
          </a:bodyPr>
          <a:lstStyle/>
          <a:p>
            <a:r>
              <a:rPr lang="en-US" sz="2200" dirty="0">
                <a:latin typeface="Calibri" charset="0"/>
                <a:ea typeface="Calibri" charset="0"/>
                <a:cs typeface="Calibri" charset="0"/>
              </a:rPr>
              <a:t>No relationship</a:t>
            </a:r>
          </a:p>
        </p:txBody>
      </p:sp>
      <p:sp>
        <p:nvSpPr>
          <p:cNvPr id="5" name="Slide Number Placeholder 4"/>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25</a:t>
            </a:fld>
            <a:endParaRPr lang="en-US" dirty="0">
              <a:latin typeface="Calibri" charset="0"/>
              <a:ea typeface="Calibri" charset="0"/>
              <a:cs typeface="Calibri" charset="0"/>
            </a:endParaRP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THE PROBLEM</a:t>
            </a:r>
          </a:p>
        </p:txBody>
      </p:sp>
      <p:sp>
        <p:nvSpPr>
          <p:cNvPr id="8" name="Rectangle 7"/>
          <p:cNvSpPr/>
          <p:nvPr/>
        </p:nvSpPr>
        <p:spPr>
          <a:xfrm>
            <a:off x="6152828" y="0"/>
            <a:ext cx="3128073"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STRATEGIES</a:t>
            </a:r>
          </a:p>
        </p:txBody>
      </p:sp>
      <p:sp>
        <p:nvSpPr>
          <p:cNvPr id="9" name="Rectangle 8"/>
          <p:cNvSpPr/>
          <p:nvPr/>
        </p:nvSpPr>
        <p:spPr>
          <a:xfrm>
            <a:off x="9280901" y="0"/>
            <a:ext cx="2911099"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pic>
        <p:nvPicPr>
          <p:cNvPr id="11" name="Picture 3" descr="Screen Shot 2017-09-25 at 4.20.02 PM.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73916" y="987425"/>
            <a:ext cx="5190744"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78394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332"/>
            <a:ext cx="10515600" cy="1325563"/>
          </a:xfrm>
        </p:spPr>
        <p:txBody>
          <a:bodyPr>
            <a:normAutofit/>
          </a:bodyPr>
          <a:lstStyle/>
          <a:p>
            <a:pPr algn="ctr"/>
            <a:r>
              <a:rPr lang="en-US" b="1" dirty="0">
                <a:solidFill>
                  <a:schemeClr val="accent1"/>
                </a:solidFill>
                <a:latin typeface="Calibri" charset="0"/>
                <a:ea typeface="Calibri" charset="0"/>
                <a:cs typeface="Calibri" charset="0"/>
              </a:rPr>
              <a:t>Alternatively</a:t>
            </a:r>
            <a:r>
              <a:rPr lang="is-IS" b="1" dirty="0">
                <a:solidFill>
                  <a:schemeClr val="accent1"/>
                </a:solidFill>
                <a:latin typeface="Calibri" charset="0"/>
                <a:ea typeface="Calibri" charset="0"/>
                <a:cs typeface="Calibri" charset="0"/>
              </a:rPr>
              <a:t>… Fully Automate Coaching</a:t>
            </a:r>
            <a:endParaRPr lang="en-US" b="1" dirty="0">
              <a:solidFill>
                <a:schemeClr val="accent1"/>
              </a:solidFill>
              <a:latin typeface="Calibri" charset="0"/>
              <a:ea typeface="Calibri" charset="0"/>
              <a:cs typeface="Calibri" charset="0"/>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26</a:t>
            </a:fld>
            <a:endParaRPr lang="en-US" dirty="0">
              <a:latin typeface="Calibri" charset="0"/>
              <a:ea typeface="Calibri" charset="0"/>
              <a:cs typeface="Calibri" charset="0"/>
            </a:endParaRP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THE PROBLEM</a:t>
            </a:r>
          </a:p>
        </p:txBody>
      </p:sp>
      <p:sp>
        <p:nvSpPr>
          <p:cNvPr id="8" name="Rectangle 7"/>
          <p:cNvSpPr/>
          <p:nvPr/>
        </p:nvSpPr>
        <p:spPr>
          <a:xfrm>
            <a:off x="6152828" y="0"/>
            <a:ext cx="3128073"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STRATEGIES</a:t>
            </a:r>
          </a:p>
        </p:txBody>
      </p:sp>
      <p:sp>
        <p:nvSpPr>
          <p:cNvPr id="9" name="Rectangle 8"/>
          <p:cNvSpPr/>
          <p:nvPr/>
        </p:nvSpPr>
        <p:spPr>
          <a:xfrm>
            <a:off x="9280901" y="0"/>
            <a:ext cx="2911099"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pic>
        <p:nvPicPr>
          <p:cNvPr id="10" name="Content Placeholder 9" descr="Screen Shot 2017-09-25 at 12.56.23 PM.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25850" y="1848644"/>
            <a:ext cx="4940300" cy="430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82153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332"/>
            <a:ext cx="10515600" cy="1325563"/>
          </a:xfrm>
        </p:spPr>
        <p:txBody>
          <a:bodyPr>
            <a:normAutofit/>
          </a:bodyPr>
          <a:lstStyle/>
          <a:p>
            <a:pPr algn="ctr"/>
            <a:r>
              <a:rPr lang="en-US" b="1" dirty="0">
                <a:solidFill>
                  <a:schemeClr val="accent1"/>
                </a:solidFill>
                <a:latin typeface="Calibri" charset="0"/>
                <a:ea typeface="Calibri" charset="0"/>
                <a:cs typeface="Calibri" charset="0"/>
              </a:rPr>
              <a:t>Avatars</a:t>
            </a:r>
          </a:p>
        </p:txBody>
      </p:sp>
      <p:sp>
        <p:nvSpPr>
          <p:cNvPr id="5" name="Slide Number Placeholder 4"/>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27</a:t>
            </a:fld>
            <a:endParaRPr lang="en-US" dirty="0">
              <a:latin typeface="Calibri" charset="0"/>
              <a:ea typeface="Calibri" charset="0"/>
              <a:cs typeface="Calibri" charset="0"/>
            </a:endParaRP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THE PROBLEM</a:t>
            </a:r>
          </a:p>
        </p:txBody>
      </p:sp>
      <p:sp>
        <p:nvSpPr>
          <p:cNvPr id="8" name="Rectangle 7"/>
          <p:cNvSpPr/>
          <p:nvPr/>
        </p:nvSpPr>
        <p:spPr>
          <a:xfrm>
            <a:off x="6152828" y="0"/>
            <a:ext cx="3128073"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STRATEGIES</a:t>
            </a:r>
          </a:p>
        </p:txBody>
      </p:sp>
      <p:sp>
        <p:nvSpPr>
          <p:cNvPr id="9" name="Rectangle 8"/>
          <p:cNvSpPr/>
          <p:nvPr/>
        </p:nvSpPr>
        <p:spPr>
          <a:xfrm>
            <a:off x="9280901" y="0"/>
            <a:ext cx="2911099"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pic>
        <p:nvPicPr>
          <p:cNvPr id="10" name="Content Placeholder 9" descr="Screen Shot 2016-09-13 at 9.53.04 PM.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82086" y="1825625"/>
            <a:ext cx="6027827"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84048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1"/>
                </a:solidFill>
                <a:latin typeface="Calibri" charset="0"/>
                <a:ea typeface="Calibri" charset="0"/>
                <a:cs typeface="Calibri" charset="0"/>
              </a:rPr>
              <a:t>Strategy 2: Training Therapists to Provide Online Programming as Part of Their Practice</a:t>
            </a:r>
          </a:p>
        </p:txBody>
      </p:sp>
      <p:sp>
        <p:nvSpPr>
          <p:cNvPr id="4" name="Text Placeholder 3"/>
          <p:cNvSpPr>
            <a:spLocks noGrp="1"/>
          </p:cNvSpPr>
          <p:nvPr>
            <p:ph type="body" idx="1"/>
          </p:nvPr>
        </p:nvSpPr>
        <p:spPr/>
        <p:txBody>
          <a:bodyPr/>
          <a:lstStyle/>
          <a:p>
            <a:endParaRPr lang="en-US">
              <a:latin typeface="Calibri" charset="0"/>
              <a:ea typeface="Calibri" charset="0"/>
              <a:cs typeface="Calibri" charset="0"/>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28</a:t>
            </a:fld>
            <a:endParaRPr lang="en-US" dirty="0">
              <a:latin typeface="Calibri" charset="0"/>
              <a:ea typeface="Calibri" charset="0"/>
              <a:cs typeface="Calibri" charset="0"/>
            </a:endParaRP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THE PROBLEM</a:t>
            </a:r>
          </a:p>
        </p:txBody>
      </p:sp>
      <p:sp>
        <p:nvSpPr>
          <p:cNvPr id="8" name="Rectangle 7"/>
          <p:cNvSpPr/>
          <p:nvPr/>
        </p:nvSpPr>
        <p:spPr>
          <a:xfrm>
            <a:off x="6152828" y="0"/>
            <a:ext cx="3128073"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STRATEGIES</a:t>
            </a:r>
          </a:p>
        </p:txBody>
      </p:sp>
      <p:sp>
        <p:nvSpPr>
          <p:cNvPr id="9" name="Rectangle 8"/>
          <p:cNvSpPr/>
          <p:nvPr/>
        </p:nvSpPr>
        <p:spPr>
          <a:xfrm>
            <a:off x="9280901" y="0"/>
            <a:ext cx="2911099"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spTree>
    <p:extLst>
      <p:ext uri="{BB962C8B-B14F-4D97-AF65-F5344CB8AC3E}">
        <p14:creationId xmlns:p14="http://schemas.microsoft.com/office/powerpoint/2010/main" val="1686198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332"/>
            <a:ext cx="10515600" cy="1325563"/>
          </a:xfrm>
        </p:spPr>
        <p:txBody>
          <a:bodyPr>
            <a:normAutofit/>
          </a:bodyPr>
          <a:lstStyle/>
          <a:p>
            <a:pPr algn="ctr"/>
            <a:r>
              <a:rPr lang="en-US" b="1" dirty="0">
                <a:solidFill>
                  <a:schemeClr val="accent1"/>
                </a:solidFill>
                <a:latin typeface="Calibri" charset="0"/>
                <a:ea typeface="Calibri" charset="0"/>
                <a:cs typeface="Calibri" charset="0"/>
              </a:rPr>
              <a:t>APA Plan</a:t>
            </a: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a:latin typeface="Calibri" charset="0"/>
                <a:ea typeface="Calibri" charset="0"/>
                <a:cs typeface="Calibri" charset="0"/>
              </a:rPr>
              <a:t>Training</a:t>
            </a:r>
          </a:p>
          <a:p>
            <a:pPr marL="971550" lvl="1" indent="-514350">
              <a:buFont typeface="+mj-lt"/>
              <a:buAutoNum type="alphaUcPeriod"/>
            </a:pPr>
            <a:r>
              <a:rPr lang="en-US" dirty="0">
                <a:latin typeface="Calibri" charset="0"/>
                <a:ea typeface="Calibri" charset="0"/>
                <a:cs typeface="Calibri" charset="0"/>
              </a:rPr>
              <a:t>Webinar</a:t>
            </a:r>
          </a:p>
          <a:p>
            <a:pPr marL="971550" lvl="1" indent="-514350">
              <a:buFont typeface="+mj-lt"/>
              <a:buAutoNum type="alphaUcPeriod"/>
            </a:pPr>
            <a:r>
              <a:rPr lang="en-US" dirty="0">
                <a:latin typeface="Calibri" charset="0"/>
                <a:ea typeface="Calibri" charset="0"/>
                <a:cs typeface="Calibri" charset="0"/>
              </a:rPr>
              <a:t>CE</a:t>
            </a:r>
          </a:p>
          <a:p>
            <a:pPr marL="971550" lvl="1" indent="-514350">
              <a:buFont typeface="+mj-lt"/>
              <a:buAutoNum type="alphaUcPeriod"/>
            </a:pPr>
            <a:r>
              <a:rPr lang="en-US" dirty="0">
                <a:latin typeface="Calibri" charset="0"/>
                <a:ea typeface="Calibri" charset="0"/>
                <a:cs typeface="Calibri" charset="0"/>
              </a:rPr>
              <a:t>Blogs, podcasts, seminars etc.</a:t>
            </a:r>
          </a:p>
          <a:p>
            <a:pPr marL="514350" indent="-514350">
              <a:buFont typeface="+mj-lt"/>
              <a:buAutoNum type="arabicPeriod"/>
            </a:pPr>
            <a:r>
              <a:rPr lang="en-US" dirty="0">
                <a:latin typeface="Calibri" charset="0"/>
                <a:ea typeface="Calibri" charset="0"/>
                <a:cs typeface="Calibri" charset="0"/>
              </a:rPr>
              <a:t>Model implementation center (therapists need examples)</a:t>
            </a:r>
          </a:p>
          <a:p>
            <a:pPr marL="514350" indent="-514350">
              <a:buFont typeface="+mj-lt"/>
              <a:buAutoNum type="arabicPeriod"/>
            </a:pPr>
            <a:r>
              <a:rPr lang="en-US" dirty="0">
                <a:latin typeface="Calibri" charset="0"/>
                <a:ea typeface="Calibri" charset="0"/>
                <a:cs typeface="Calibri" charset="0"/>
              </a:rPr>
              <a:t>Software, e.g.</a:t>
            </a:r>
          </a:p>
          <a:p>
            <a:pPr marL="971550" lvl="1" indent="-514350">
              <a:buFont typeface="+mj-lt"/>
              <a:buAutoNum type="alphaUcPeriod"/>
            </a:pPr>
            <a:r>
              <a:rPr lang="en-US" dirty="0" err="1">
                <a:latin typeface="Calibri" charset="0"/>
                <a:ea typeface="Calibri" charset="0"/>
                <a:cs typeface="Calibri" charset="0"/>
              </a:rPr>
              <a:t>PacificLabs</a:t>
            </a:r>
            <a:endParaRPr lang="en-US" dirty="0">
              <a:latin typeface="Calibri" charset="0"/>
              <a:ea typeface="Calibri" charset="0"/>
              <a:cs typeface="Calibri" charset="0"/>
            </a:endParaRPr>
          </a:p>
          <a:p>
            <a:pPr marL="971550" lvl="1" indent="-514350">
              <a:buFont typeface="+mj-lt"/>
              <a:buAutoNum type="alphaUcPeriod"/>
            </a:pPr>
            <a:r>
              <a:rPr lang="en-US" dirty="0" err="1">
                <a:latin typeface="Calibri" charset="0"/>
                <a:ea typeface="Calibri" charset="0"/>
                <a:cs typeface="Calibri" charset="0"/>
              </a:rPr>
              <a:t>Rocovery</a:t>
            </a:r>
            <a:r>
              <a:rPr lang="en-US" dirty="0">
                <a:latin typeface="Calibri" charset="0"/>
                <a:ea typeface="Calibri" charset="0"/>
                <a:cs typeface="Calibri" charset="0"/>
              </a:rPr>
              <a:t> record</a:t>
            </a:r>
          </a:p>
          <a:p>
            <a:pPr marL="971550" lvl="1" indent="-514350">
              <a:buFont typeface="+mj-lt"/>
              <a:buAutoNum type="alphaUcPeriod"/>
            </a:pPr>
            <a:r>
              <a:rPr lang="en-US" dirty="0" err="1">
                <a:latin typeface="Calibri" charset="0"/>
                <a:ea typeface="Calibri" charset="0"/>
                <a:cs typeface="Calibri" charset="0"/>
              </a:rPr>
              <a:t>MindDistrict</a:t>
            </a:r>
            <a:endParaRPr lang="en-US" dirty="0">
              <a:latin typeface="Calibri" charset="0"/>
              <a:ea typeface="Calibri" charset="0"/>
              <a:cs typeface="Calibri" charset="0"/>
            </a:endParaRPr>
          </a:p>
          <a:p>
            <a:pPr marL="514350" indent="-514350">
              <a:buFont typeface="+mj-lt"/>
              <a:buAutoNum type="arabicPeriod"/>
            </a:pPr>
            <a:r>
              <a:rPr lang="en-US" dirty="0">
                <a:latin typeface="Calibri" charset="0"/>
                <a:ea typeface="Calibri" charset="0"/>
                <a:cs typeface="Calibri" charset="0"/>
              </a:rPr>
              <a:t>Privacy</a:t>
            </a:r>
          </a:p>
          <a:p>
            <a:pPr marL="514350" indent="-514350">
              <a:buFont typeface="+mj-lt"/>
              <a:buAutoNum type="arabicPeriod"/>
            </a:pPr>
            <a:r>
              <a:rPr lang="en-US" dirty="0">
                <a:latin typeface="Calibri" charset="0"/>
                <a:ea typeface="Calibri" charset="0"/>
                <a:cs typeface="Calibri" charset="0"/>
              </a:rPr>
              <a:t>Policy</a:t>
            </a:r>
          </a:p>
          <a:p>
            <a:pPr marL="971550" lvl="1" indent="-514350">
              <a:buFont typeface="+mj-lt"/>
              <a:buAutoNum type="alphaUcPeriod"/>
            </a:pPr>
            <a:r>
              <a:rPr lang="en-US" dirty="0">
                <a:latin typeface="Calibri" charset="0"/>
                <a:ea typeface="Calibri" charset="0"/>
                <a:cs typeface="Calibri" charset="0"/>
              </a:rPr>
              <a:t>Practice guidelines</a:t>
            </a:r>
          </a:p>
          <a:p>
            <a:pPr marL="971550" lvl="1" indent="-514350">
              <a:buFont typeface="+mj-lt"/>
              <a:buAutoNum type="alphaUcPeriod"/>
            </a:pPr>
            <a:r>
              <a:rPr lang="en-US" dirty="0">
                <a:latin typeface="Calibri" charset="0"/>
                <a:ea typeface="Calibri" charset="0"/>
                <a:cs typeface="Calibri" charset="0"/>
              </a:rPr>
              <a:t>Reimbursement</a:t>
            </a:r>
          </a:p>
        </p:txBody>
      </p:sp>
      <p:sp>
        <p:nvSpPr>
          <p:cNvPr id="5" name="Slide Number Placeholder 4"/>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29</a:t>
            </a:fld>
            <a:endParaRPr lang="en-US" dirty="0">
              <a:latin typeface="Calibri" charset="0"/>
              <a:ea typeface="Calibri" charset="0"/>
              <a:cs typeface="Calibri" charset="0"/>
            </a:endParaRP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THE PROBLEM</a:t>
            </a:r>
          </a:p>
        </p:txBody>
      </p:sp>
      <p:sp>
        <p:nvSpPr>
          <p:cNvPr id="8" name="Rectangle 7"/>
          <p:cNvSpPr/>
          <p:nvPr/>
        </p:nvSpPr>
        <p:spPr>
          <a:xfrm>
            <a:off x="6152828" y="0"/>
            <a:ext cx="3128073"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STRATEGIES</a:t>
            </a:r>
          </a:p>
        </p:txBody>
      </p:sp>
      <p:sp>
        <p:nvSpPr>
          <p:cNvPr id="9" name="Rectangle 8"/>
          <p:cNvSpPr/>
          <p:nvPr/>
        </p:nvSpPr>
        <p:spPr>
          <a:xfrm>
            <a:off x="9280901" y="0"/>
            <a:ext cx="2911099"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spTree>
    <p:extLst>
      <p:ext uri="{BB962C8B-B14F-4D97-AF65-F5344CB8AC3E}">
        <p14:creationId xmlns:p14="http://schemas.microsoft.com/office/powerpoint/2010/main" val="452326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146"/>
            <a:ext cx="10515600" cy="1325563"/>
          </a:xfrm>
        </p:spPr>
        <p:txBody>
          <a:bodyPr/>
          <a:lstStyle/>
          <a:p>
            <a:pPr algn="ctr"/>
            <a:r>
              <a:rPr lang="en-US" b="1" dirty="0">
                <a:solidFill>
                  <a:schemeClr val="accent1"/>
                </a:solidFill>
                <a:latin typeface="Calibri" charset="0"/>
                <a:ea typeface="Calibri" charset="0"/>
                <a:cs typeface="Calibri" charset="0"/>
              </a:rPr>
              <a:t>Introduction</a:t>
            </a:r>
          </a:p>
        </p:txBody>
      </p:sp>
      <p:sp>
        <p:nvSpPr>
          <p:cNvPr id="3" name="Content Placeholder 2"/>
          <p:cNvSpPr>
            <a:spLocks noGrp="1"/>
          </p:cNvSpPr>
          <p:nvPr>
            <p:ph idx="1"/>
          </p:nvPr>
        </p:nvSpPr>
        <p:spPr>
          <a:xfrm>
            <a:off x="838200" y="1472846"/>
            <a:ext cx="10515600" cy="4689475"/>
          </a:xfrm>
        </p:spPr>
        <p:txBody>
          <a:bodyPr>
            <a:normAutofit fontScale="92500"/>
          </a:bodyPr>
          <a:lstStyle/>
          <a:p>
            <a:pPr lvl="2"/>
            <a:r>
              <a:rPr lang="en-US" sz="2800" dirty="0"/>
              <a:t>Eating Disorders (EDs) are common and disabling problems affecting as many as 13.5% and 3.6% for US college-age women and men, respectively.  Even more students are at risk.</a:t>
            </a:r>
          </a:p>
          <a:p>
            <a:pPr lvl="2"/>
            <a:endParaRPr lang="en-US" sz="2800" baseline="30000" dirty="0"/>
          </a:p>
          <a:p>
            <a:pPr lvl="2"/>
            <a:r>
              <a:rPr lang="en-US" sz="2800" dirty="0"/>
              <a:t> However, less than 20% of students who screen positive for EDs report receiving treatment and almost not received preventive services</a:t>
            </a:r>
          </a:p>
          <a:p>
            <a:pPr lvl="2"/>
            <a:endParaRPr lang="en-US" sz="2800" dirty="0"/>
          </a:p>
          <a:p>
            <a:pPr lvl="2"/>
            <a:r>
              <a:rPr lang="en-US" sz="2800" dirty="0"/>
              <a:t>Delays in treatment delivery result in prolonged illness, disease progression, poorer prognosis, and greater likelihood of relapse</a:t>
            </a:r>
          </a:p>
          <a:p>
            <a:pPr lvl="2"/>
            <a:endParaRPr lang="en-US" sz="2800" dirty="0"/>
          </a:p>
          <a:p>
            <a:pPr lvl="2"/>
            <a:r>
              <a:rPr lang="en-US" sz="2800" dirty="0"/>
              <a:t>Delays in treatment occur because of stigma, access to services, cost</a:t>
            </a:r>
          </a:p>
          <a:p>
            <a:pPr lvl="2"/>
            <a:endParaRPr lang="en-US" altLang="en-US" sz="2700" dirty="0">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3</a:t>
            </a:fld>
            <a:endParaRPr lang="en-US" dirty="0">
              <a:latin typeface="Calibri" charset="0"/>
              <a:ea typeface="Calibri" charset="0"/>
              <a:cs typeface="Calibri" charset="0"/>
            </a:endParaRPr>
          </a:p>
        </p:txBody>
      </p:sp>
    </p:spTree>
    <p:extLst>
      <p:ext uri="{BB962C8B-B14F-4D97-AF65-F5344CB8AC3E}">
        <p14:creationId xmlns:p14="http://schemas.microsoft.com/office/powerpoint/2010/main" val="1755862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332"/>
            <a:ext cx="10515600" cy="1325563"/>
          </a:xfrm>
        </p:spPr>
        <p:txBody>
          <a:bodyPr>
            <a:normAutofit/>
          </a:bodyPr>
          <a:lstStyle/>
          <a:p>
            <a:pPr algn="ctr"/>
            <a:r>
              <a:rPr lang="en-US" b="1" dirty="0">
                <a:solidFill>
                  <a:schemeClr val="accent1"/>
                </a:solidFill>
                <a:latin typeface="Calibri" charset="0"/>
                <a:ea typeface="Calibri" charset="0"/>
                <a:cs typeface="Calibri" charset="0"/>
              </a:rPr>
              <a:t>Barriers to Practice</a:t>
            </a:r>
          </a:p>
        </p:txBody>
      </p:sp>
      <p:sp>
        <p:nvSpPr>
          <p:cNvPr id="3" name="Content Placeholder 2"/>
          <p:cNvSpPr>
            <a:spLocks noGrp="1"/>
          </p:cNvSpPr>
          <p:nvPr>
            <p:ph idx="1"/>
          </p:nvPr>
        </p:nvSpPr>
        <p:spPr/>
        <p:txBody>
          <a:bodyPr>
            <a:normAutofit fontScale="92500"/>
          </a:bodyPr>
          <a:lstStyle/>
          <a:p>
            <a:pPr>
              <a:buClr>
                <a:schemeClr val="tx1"/>
              </a:buClr>
              <a:defRPr/>
            </a:pPr>
            <a:r>
              <a:rPr lang="en-US" dirty="0">
                <a:latin typeface="Calibri" charset="0"/>
                <a:ea typeface="Calibri" charset="0"/>
                <a:cs typeface="Calibri" charset="0"/>
              </a:rPr>
              <a:t>Lack of experience/training</a:t>
            </a:r>
          </a:p>
          <a:p>
            <a:pPr>
              <a:buClr>
                <a:schemeClr val="tx1"/>
              </a:buClr>
              <a:defRPr/>
            </a:pPr>
            <a:r>
              <a:rPr lang="en-US" dirty="0">
                <a:latin typeface="Calibri" charset="0"/>
                <a:ea typeface="Calibri" charset="0"/>
                <a:cs typeface="Calibri" charset="0"/>
              </a:rPr>
              <a:t>Poor access to technology</a:t>
            </a:r>
          </a:p>
          <a:p>
            <a:pPr>
              <a:buClr>
                <a:schemeClr val="tx1"/>
              </a:buClr>
              <a:defRPr/>
            </a:pPr>
            <a:r>
              <a:rPr lang="en-US" dirty="0">
                <a:latin typeface="Calibri" charset="0"/>
                <a:ea typeface="Calibri" charset="0"/>
                <a:cs typeface="Calibri" charset="0"/>
              </a:rPr>
              <a:t>Prefer to limit contact to face to face (46.7%)</a:t>
            </a:r>
            <a:r>
              <a:rPr lang="en-US" dirty="0">
                <a:solidFill>
                  <a:schemeClr val="accent2"/>
                </a:solidFill>
                <a:latin typeface="Calibri" charset="0"/>
                <a:ea typeface="Calibri" charset="0"/>
                <a:cs typeface="Calibri" charset="0"/>
              </a:rPr>
              <a:t>*</a:t>
            </a:r>
          </a:p>
          <a:p>
            <a:pPr>
              <a:buClr>
                <a:schemeClr val="tx1"/>
              </a:buClr>
              <a:defRPr/>
            </a:pPr>
            <a:r>
              <a:rPr lang="en-US" dirty="0">
                <a:latin typeface="Calibri" charset="0"/>
                <a:ea typeface="Calibri" charset="0"/>
                <a:cs typeface="Calibri" charset="0"/>
              </a:rPr>
              <a:t>No need (21.1%)</a:t>
            </a:r>
            <a:r>
              <a:rPr lang="en-US" dirty="0">
                <a:solidFill>
                  <a:schemeClr val="accent2"/>
                </a:solidFill>
                <a:latin typeface="Calibri" charset="0"/>
                <a:ea typeface="Calibri" charset="0"/>
                <a:cs typeface="Calibri" charset="0"/>
              </a:rPr>
              <a:t>*</a:t>
            </a:r>
          </a:p>
          <a:p>
            <a:pPr>
              <a:buClr>
                <a:schemeClr val="tx1"/>
              </a:buClr>
              <a:defRPr/>
            </a:pPr>
            <a:r>
              <a:rPr lang="en-US" dirty="0">
                <a:latin typeface="Calibri" charset="0"/>
                <a:ea typeface="Calibri" charset="0"/>
                <a:cs typeface="Calibri" charset="0"/>
              </a:rPr>
              <a:t>No interest (7.3%)</a:t>
            </a:r>
            <a:r>
              <a:rPr lang="en-US" dirty="0">
                <a:solidFill>
                  <a:schemeClr val="accent2"/>
                </a:solidFill>
                <a:latin typeface="Calibri" charset="0"/>
                <a:ea typeface="Calibri" charset="0"/>
                <a:cs typeface="Calibri" charset="0"/>
              </a:rPr>
              <a:t>*</a:t>
            </a:r>
          </a:p>
          <a:p>
            <a:pPr>
              <a:buClr>
                <a:schemeClr val="tx1"/>
              </a:buClr>
              <a:defRPr/>
            </a:pPr>
            <a:r>
              <a:rPr lang="en-US" dirty="0">
                <a:latin typeface="Calibri" charset="0"/>
                <a:ea typeface="Calibri" charset="0"/>
                <a:cs typeface="Calibri" charset="0"/>
              </a:rPr>
              <a:t>No reimbursement</a:t>
            </a:r>
          </a:p>
          <a:p>
            <a:pPr>
              <a:buClr>
                <a:schemeClr val="tx1"/>
              </a:buClr>
              <a:defRPr/>
            </a:pPr>
            <a:r>
              <a:rPr lang="en-US" dirty="0">
                <a:latin typeface="Calibri" charset="0"/>
                <a:ea typeface="Calibri" charset="0"/>
                <a:cs typeface="Calibri" charset="0"/>
              </a:rPr>
              <a:t>Institutional/organization (e.g. restriction of communication to office visits)</a:t>
            </a:r>
          </a:p>
          <a:p>
            <a:pPr>
              <a:buClr>
                <a:schemeClr val="tx1"/>
              </a:buClr>
              <a:defRPr/>
            </a:pPr>
            <a:endParaRPr lang="en-US" dirty="0">
              <a:latin typeface="Calibri" charset="0"/>
              <a:ea typeface="Calibri" charset="0"/>
              <a:cs typeface="Calibri" charset="0"/>
            </a:endParaRPr>
          </a:p>
          <a:p>
            <a:pPr marL="0" indent="0">
              <a:buClr>
                <a:schemeClr val="tx1"/>
              </a:buClr>
              <a:buFontTx/>
              <a:buNone/>
              <a:defRPr/>
            </a:pPr>
            <a:r>
              <a:rPr lang="en-US" sz="1700" dirty="0">
                <a:solidFill>
                  <a:schemeClr val="accent2"/>
                </a:solidFill>
                <a:latin typeface="Calibri" charset="0"/>
                <a:ea typeface="Calibri" charset="0"/>
                <a:cs typeface="Calibri" charset="0"/>
              </a:rPr>
              <a:t>*</a:t>
            </a:r>
            <a:r>
              <a:rPr lang="en-US" sz="1700" dirty="0" err="1">
                <a:latin typeface="Calibri" charset="0"/>
                <a:ea typeface="Calibri" charset="0"/>
                <a:cs typeface="Calibri" charset="0"/>
              </a:rPr>
              <a:t>Schueller</a:t>
            </a:r>
            <a:r>
              <a:rPr lang="en-US" sz="1700" dirty="0">
                <a:latin typeface="Calibri" charset="0"/>
                <a:ea typeface="Calibri" charset="0"/>
                <a:cs typeface="Calibri" charset="0"/>
              </a:rPr>
              <a:t> et al. </a:t>
            </a:r>
            <a:r>
              <a:rPr lang="en-US" sz="1700" dirty="0" err="1">
                <a:latin typeface="Calibri" charset="0"/>
                <a:ea typeface="Calibri" charset="0"/>
                <a:cs typeface="Calibri" charset="0"/>
              </a:rPr>
              <a:t>Int</a:t>
            </a:r>
            <a:r>
              <a:rPr lang="en-US" sz="1700" dirty="0">
                <a:latin typeface="Calibri" charset="0"/>
                <a:ea typeface="Calibri" charset="0"/>
                <a:cs typeface="Calibri" charset="0"/>
              </a:rPr>
              <a:t> Interventions 2016 4, 145</a:t>
            </a:r>
          </a:p>
        </p:txBody>
      </p:sp>
      <p:sp>
        <p:nvSpPr>
          <p:cNvPr id="5" name="Slide Number Placeholder 4"/>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30</a:t>
            </a:fld>
            <a:endParaRPr lang="en-US" dirty="0">
              <a:latin typeface="Calibri" charset="0"/>
              <a:ea typeface="Calibri" charset="0"/>
              <a:cs typeface="Calibri" charset="0"/>
            </a:endParaRP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THE PROBLEM</a:t>
            </a:r>
          </a:p>
        </p:txBody>
      </p:sp>
      <p:sp>
        <p:nvSpPr>
          <p:cNvPr id="8" name="Rectangle 7"/>
          <p:cNvSpPr/>
          <p:nvPr/>
        </p:nvSpPr>
        <p:spPr>
          <a:xfrm>
            <a:off x="6152828" y="0"/>
            <a:ext cx="3128073"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STRATEGIES</a:t>
            </a:r>
          </a:p>
        </p:txBody>
      </p:sp>
      <p:sp>
        <p:nvSpPr>
          <p:cNvPr id="9" name="Rectangle 8"/>
          <p:cNvSpPr/>
          <p:nvPr/>
        </p:nvSpPr>
        <p:spPr>
          <a:xfrm>
            <a:off x="9280901" y="0"/>
            <a:ext cx="2911099"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spTree>
    <p:extLst>
      <p:ext uri="{BB962C8B-B14F-4D97-AF65-F5344CB8AC3E}">
        <p14:creationId xmlns:p14="http://schemas.microsoft.com/office/powerpoint/2010/main" val="1692887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332"/>
            <a:ext cx="10515600" cy="1325563"/>
          </a:xfrm>
        </p:spPr>
        <p:txBody>
          <a:bodyPr>
            <a:normAutofit/>
          </a:bodyPr>
          <a:lstStyle/>
          <a:p>
            <a:pPr algn="ctr"/>
            <a:r>
              <a:rPr lang="en-US" b="1" dirty="0">
                <a:solidFill>
                  <a:schemeClr val="accent1"/>
                </a:solidFill>
                <a:latin typeface="Calibri" charset="0"/>
                <a:ea typeface="Calibri" charset="0"/>
                <a:cs typeface="Calibri" charset="0"/>
              </a:rPr>
              <a:t>Strategy 3: Work With Commercial Provider</a:t>
            </a:r>
          </a:p>
        </p:txBody>
      </p:sp>
      <p:sp>
        <p:nvSpPr>
          <p:cNvPr id="3" name="Content Placeholder 2"/>
          <p:cNvSpPr>
            <a:spLocks noGrp="1"/>
          </p:cNvSpPr>
          <p:nvPr>
            <p:ph idx="1"/>
          </p:nvPr>
        </p:nvSpPr>
        <p:spPr/>
        <p:txBody>
          <a:bodyPr/>
          <a:lstStyle/>
          <a:p>
            <a:r>
              <a:rPr lang="en-US" dirty="0">
                <a:latin typeface="Calibri" charset="0"/>
                <a:ea typeface="Calibri" charset="0"/>
                <a:cs typeface="Calibri" charset="0"/>
              </a:rPr>
              <a:t>Lantern will provide about $240</a:t>
            </a:r>
          </a:p>
          <a:p>
            <a:r>
              <a:rPr lang="en-US" dirty="0">
                <a:latin typeface="Calibri" charset="0"/>
                <a:ea typeface="Calibri" charset="0"/>
                <a:cs typeface="Calibri" charset="0"/>
              </a:rPr>
              <a:t>No quality control or outcome data</a:t>
            </a:r>
          </a:p>
        </p:txBody>
      </p:sp>
      <p:sp>
        <p:nvSpPr>
          <p:cNvPr id="5" name="Slide Number Placeholder 4"/>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31</a:t>
            </a:fld>
            <a:endParaRPr lang="en-US" dirty="0">
              <a:latin typeface="Calibri" charset="0"/>
              <a:ea typeface="Calibri" charset="0"/>
              <a:cs typeface="Calibri" charset="0"/>
            </a:endParaRP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THE PROBLEM</a:t>
            </a:r>
          </a:p>
        </p:txBody>
      </p:sp>
      <p:sp>
        <p:nvSpPr>
          <p:cNvPr id="8" name="Rectangle 7"/>
          <p:cNvSpPr/>
          <p:nvPr/>
        </p:nvSpPr>
        <p:spPr>
          <a:xfrm>
            <a:off x="6152828" y="0"/>
            <a:ext cx="3128073"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STRATEGIES</a:t>
            </a:r>
          </a:p>
        </p:txBody>
      </p:sp>
      <p:sp>
        <p:nvSpPr>
          <p:cNvPr id="9" name="Rectangle 8"/>
          <p:cNvSpPr/>
          <p:nvPr/>
        </p:nvSpPr>
        <p:spPr>
          <a:xfrm>
            <a:off x="9280901" y="0"/>
            <a:ext cx="2911099"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spTree>
    <p:extLst>
      <p:ext uri="{BB962C8B-B14F-4D97-AF65-F5344CB8AC3E}">
        <p14:creationId xmlns:p14="http://schemas.microsoft.com/office/powerpoint/2010/main" val="1978297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332"/>
            <a:ext cx="10515600" cy="1325563"/>
          </a:xfrm>
        </p:spPr>
        <p:txBody>
          <a:bodyPr>
            <a:normAutofit/>
          </a:bodyPr>
          <a:lstStyle/>
          <a:p>
            <a:pPr algn="ctr"/>
            <a:r>
              <a:rPr lang="en-US" b="1" dirty="0">
                <a:solidFill>
                  <a:schemeClr val="accent1"/>
                </a:solidFill>
                <a:latin typeface="Calibri" charset="0"/>
                <a:ea typeface="Calibri" charset="0"/>
                <a:cs typeface="Calibri" charset="0"/>
              </a:rPr>
              <a:t>Strategy 4: Use Stepped-Care Approach</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Calibri" charset="0"/>
                <a:ea typeface="Calibri" charset="0"/>
                <a:cs typeface="Calibri" charset="0"/>
              </a:rPr>
              <a:t>Step 1: Self Help</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Calibri" charset="0"/>
              <a:ea typeface="Calibri" charset="0"/>
              <a:cs typeface="Calibri"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Calibri" charset="0"/>
                <a:ea typeface="Calibri" charset="0"/>
                <a:cs typeface="Calibri" charset="0"/>
              </a:rPr>
              <a:t>Step 2: Coached</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Calibri" charset="0"/>
              <a:ea typeface="Calibri" charset="0"/>
              <a:cs typeface="Calibri"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Calibri" charset="0"/>
                <a:ea typeface="Calibri" charset="0"/>
                <a:cs typeface="Calibri" charset="0"/>
              </a:rPr>
              <a:t>Step 3: Face-to-Face</a:t>
            </a:r>
          </a:p>
        </p:txBody>
      </p:sp>
      <p:sp>
        <p:nvSpPr>
          <p:cNvPr id="5" name="Slide Number Placeholder 4"/>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32</a:t>
            </a:fld>
            <a:endParaRPr lang="en-US" dirty="0">
              <a:latin typeface="Calibri" charset="0"/>
              <a:ea typeface="Calibri" charset="0"/>
              <a:cs typeface="Calibri" charset="0"/>
            </a:endParaRP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THE PROBLEM</a:t>
            </a:r>
          </a:p>
        </p:txBody>
      </p:sp>
      <p:sp>
        <p:nvSpPr>
          <p:cNvPr id="8" name="Rectangle 7"/>
          <p:cNvSpPr/>
          <p:nvPr/>
        </p:nvSpPr>
        <p:spPr>
          <a:xfrm>
            <a:off x="6152828" y="0"/>
            <a:ext cx="3128073"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STRATEGIES</a:t>
            </a:r>
          </a:p>
        </p:txBody>
      </p:sp>
      <p:sp>
        <p:nvSpPr>
          <p:cNvPr id="9" name="Rectangle 8"/>
          <p:cNvSpPr/>
          <p:nvPr/>
        </p:nvSpPr>
        <p:spPr>
          <a:xfrm>
            <a:off x="9280901" y="0"/>
            <a:ext cx="2911099"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spTree>
    <p:extLst>
      <p:ext uri="{BB962C8B-B14F-4D97-AF65-F5344CB8AC3E}">
        <p14:creationId xmlns:p14="http://schemas.microsoft.com/office/powerpoint/2010/main" val="865087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33</a:t>
            </a:fld>
            <a:endParaRPr lang="en-US" dirty="0">
              <a:latin typeface="Calibri" charset="0"/>
              <a:ea typeface="Calibri" charset="0"/>
              <a:cs typeface="Calibri" charset="0"/>
            </a:endParaRPr>
          </a:p>
        </p:txBody>
      </p:sp>
      <p:sp>
        <p:nvSpPr>
          <p:cNvPr id="5" name="TextBox 4"/>
          <p:cNvSpPr txBox="1"/>
          <p:nvPr/>
        </p:nvSpPr>
        <p:spPr>
          <a:xfrm>
            <a:off x="4887078" y="2793076"/>
            <a:ext cx="2451913" cy="707886"/>
          </a:xfrm>
          <a:prstGeom prst="rect">
            <a:avLst/>
          </a:prstGeom>
          <a:noFill/>
        </p:spPr>
        <p:txBody>
          <a:bodyPr wrap="none" rtlCol="0">
            <a:spAutoFit/>
          </a:bodyPr>
          <a:lstStyle/>
          <a:p>
            <a:pPr algn="ctr"/>
            <a:r>
              <a:rPr lang="en-US" sz="4000" u="sng" dirty="0">
                <a:solidFill>
                  <a:schemeClr val="bg1"/>
                </a:solidFill>
                <a:latin typeface="Calibri" charset="0"/>
                <a:ea typeface="Calibri" charset="0"/>
                <a:cs typeface="Calibri" charset="0"/>
              </a:rPr>
              <a:t>SUMMARY</a:t>
            </a: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PT 1</a:t>
            </a:r>
          </a:p>
        </p:txBody>
      </p:sp>
      <p:sp>
        <p:nvSpPr>
          <p:cNvPr id="8" name="Rectangle 7"/>
          <p:cNvSpPr/>
          <p:nvPr/>
        </p:nvSpPr>
        <p:spPr>
          <a:xfrm>
            <a:off x="6152828" y="0"/>
            <a:ext cx="312807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PT 2</a:t>
            </a:r>
          </a:p>
        </p:txBody>
      </p:sp>
      <p:sp>
        <p:nvSpPr>
          <p:cNvPr id="9" name="Rectangle 8"/>
          <p:cNvSpPr/>
          <p:nvPr/>
        </p:nvSpPr>
        <p:spPr>
          <a:xfrm>
            <a:off x="9280901" y="0"/>
            <a:ext cx="2911099"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spTree>
    <p:extLst>
      <p:ext uri="{BB962C8B-B14F-4D97-AF65-F5344CB8AC3E}">
        <p14:creationId xmlns:p14="http://schemas.microsoft.com/office/powerpoint/2010/main" val="2136316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332"/>
            <a:ext cx="10515600" cy="1325563"/>
          </a:xfrm>
        </p:spPr>
        <p:txBody>
          <a:bodyPr/>
          <a:lstStyle/>
          <a:p>
            <a:pPr algn="ctr"/>
            <a:r>
              <a:rPr lang="en-US" b="1" dirty="0">
                <a:solidFill>
                  <a:schemeClr val="accent1"/>
                </a:solidFill>
                <a:latin typeface="Calibri" charset="0"/>
                <a:ea typeface="Calibri" charset="0"/>
                <a:cs typeface="Calibri" charset="0"/>
              </a:rPr>
              <a:t>Reach</a:t>
            </a:r>
          </a:p>
        </p:txBody>
      </p:sp>
      <p:sp>
        <p:nvSpPr>
          <p:cNvPr id="3" name="Content Placeholder 2"/>
          <p:cNvSpPr>
            <a:spLocks noGrp="1"/>
          </p:cNvSpPr>
          <p:nvPr>
            <p:ph idx="1"/>
          </p:nvPr>
        </p:nvSpPr>
        <p:spPr/>
        <p:txBody>
          <a:bodyPr/>
          <a:lstStyle/>
          <a:p>
            <a:pPr marL="457200" indent="-457200">
              <a:buFontTx/>
              <a:buAutoNum type="arabicPeriod"/>
              <a:defRPr/>
            </a:pPr>
            <a:r>
              <a:rPr lang="en-US" dirty="0">
                <a:latin typeface="Calibri" charset="0"/>
                <a:ea typeface="Calibri" charset="0"/>
                <a:cs typeface="Calibri" charset="0"/>
              </a:rPr>
              <a:t>We have discussed reaching the 10,000 interested users</a:t>
            </a:r>
          </a:p>
          <a:p>
            <a:pPr marL="457200" indent="-457200">
              <a:buFontTx/>
              <a:buAutoNum type="arabicPeriod"/>
              <a:defRPr/>
            </a:pPr>
            <a:endParaRPr lang="en-US" dirty="0">
              <a:latin typeface="Calibri" charset="0"/>
              <a:ea typeface="Calibri" charset="0"/>
              <a:cs typeface="Calibri" charset="0"/>
            </a:endParaRPr>
          </a:p>
          <a:p>
            <a:pPr marL="457200" indent="-457200">
              <a:buFontTx/>
              <a:buAutoNum type="arabicPeriod"/>
              <a:defRPr/>
            </a:pPr>
            <a:r>
              <a:rPr lang="en-US" dirty="0">
                <a:latin typeface="Calibri" charset="0"/>
                <a:ea typeface="Calibri" charset="0"/>
                <a:cs typeface="Calibri" charset="0"/>
              </a:rPr>
              <a:t>The question becomes how to reach and motivate the other 40-50K</a:t>
            </a:r>
          </a:p>
        </p:txBody>
      </p:sp>
      <p:sp>
        <p:nvSpPr>
          <p:cNvPr id="5" name="Slide Number Placeholder 4"/>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34</a:t>
            </a:fld>
            <a:endParaRPr lang="en-US" dirty="0">
              <a:latin typeface="Calibri" charset="0"/>
              <a:ea typeface="Calibri" charset="0"/>
              <a:cs typeface="Calibri" charset="0"/>
            </a:endParaRP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THE PROBLEM</a:t>
            </a:r>
          </a:p>
        </p:txBody>
      </p:sp>
      <p:sp>
        <p:nvSpPr>
          <p:cNvPr id="8" name="Rectangle 7"/>
          <p:cNvSpPr/>
          <p:nvPr/>
        </p:nvSpPr>
        <p:spPr>
          <a:xfrm>
            <a:off x="6152828" y="0"/>
            <a:ext cx="312807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STRATEGIES</a:t>
            </a:r>
          </a:p>
        </p:txBody>
      </p:sp>
      <p:sp>
        <p:nvSpPr>
          <p:cNvPr id="9" name="Rectangle 8"/>
          <p:cNvSpPr/>
          <p:nvPr/>
        </p:nvSpPr>
        <p:spPr>
          <a:xfrm>
            <a:off x="9280901" y="0"/>
            <a:ext cx="2911099"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spTree>
    <p:extLst>
      <p:ext uri="{BB962C8B-B14F-4D97-AF65-F5344CB8AC3E}">
        <p14:creationId xmlns:p14="http://schemas.microsoft.com/office/powerpoint/2010/main" val="1153851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332"/>
            <a:ext cx="10515600" cy="1325563"/>
          </a:xfrm>
        </p:spPr>
        <p:txBody>
          <a:bodyPr/>
          <a:lstStyle/>
          <a:p>
            <a:pPr algn="ctr"/>
            <a:r>
              <a:rPr lang="en-US" b="1" dirty="0">
                <a:solidFill>
                  <a:schemeClr val="accent1"/>
                </a:solidFill>
                <a:latin typeface="Calibri" charset="0"/>
                <a:ea typeface="Calibri" charset="0"/>
                <a:cs typeface="Calibri" charset="0"/>
              </a:rPr>
              <a:t>Strategies</a:t>
            </a:r>
          </a:p>
        </p:txBody>
      </p:sp>
      <p:sp>
        <p:nvSpPr>
          <p:cNvPr id="4" name="Content Placeholder 3"/>
          <p:cNvSpPr>
            <a:spLocks noGrp="1"/>
          </p:cNvSpPr>
          <p:nvPr>
            <p:ph idx="1"/>
          </p:nvPr>
        </p:nvSpPr>
        <p:spPr/>
        <p:txBody>
          <a:bodyPr/>
          <a:lstStyle/>
          <a:p>
            <a:pPr marL="457200" indent="-457200">
              <a:buFontTx/>
              <a:buAutoNum type="arabicPeriod"/>
              <a:defRPr/>
            </a:pPr>
            <a:r>
              <a:rPr lang="en-US" dirty="0">
                <a:latin typeface="Calibri" charset="0"/>
                <a:ea typeface="Calibri" charset="0"/>
                <a:cs typeface="Calibri" charset="0"/>
              </a:rPr>
              <a:t>Improve interactive quality of screen (user experience, add MI up front)</a:t>
            </a:r>
          </a:p>
          <a:p>
            <a:pPr marL="457200" indent="-457200">
              <a:buFontTx/>
              <a:buAutoNum type="arabicPeriod"/>
              <a:defRPr/>
            </a:pPr>
            <a:endParaRPr lang="en-US" dirty="0">
              <a:latin typeface="Calibri" charset="0"/>
              <a:ea typeface="Calibri" charset="0"/>
              <a:cs typeface="Calibri" charset="0"/>
            </a:endParaRPr>
          </a:p>
          <a:p>
            <a:pPr marL="457200" indent="-457200">
              <a:buFontTx/>
              <a:buAutoNum type="arabicPeriod"/>
              <a:defRPr/>
            </a:pPr>
            <a:r>
              <a:rPr lang="en-US" dirty="0">
                <a:latin typeface="Calibri" charset="0"/>
                <a:ea typeface="Calibri" charset="0"/>
                <a:cs typeface="Calibri" charset="0"/>
              </a:rPr>
              <a:t>Establish data management system to continuously explore reach, engagement, and progress</a:t>
            </a:r>
          </a:p>
        </p:txBody>
      </p:sp>
      <p:sp>
        <p:nvSpPr>
          <p:cNvPr id="5" name="Slide Number Placeholder 4"/>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35</a:t>
            </a:fld>
            <a:endParaRPr lang="en-US" dirty="0">
              <a:latin typeface="Calibri" charset="0"/>
              <a:ea typeface="Calibri" charset="0"/>
              <a:cs typeface="Calibri" charset="0"/>
            </a:endParaRP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THE PROBLEM</a:t>
            </a:r>
          </a:p>
        </p:txBody>
      </p:sp>
      <p:sp>
        <p:nvSpPr>
          <p:cNvPr id="8" name="Rectangle 7"/>
          <p:cNvSpPr/>
          <p:nvPr/>
        </p:nvSpPr>
        <p:spPr>
          <a:xfrm>
            <a:off x="6152828" y="0"/>
            <a:ext cx="312807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Calibri" charset="0"/>
                <a:ea typeface="Calibri" charset="0"/>
                <a:cs typeface="Calibri" charset="0"/>
              </a:rPr>
              <a:t>STRATEGIES</a:t>
            </a:r>
            <a:endParaRPr lang="en-US" dirty="0">
              <a:solidFill>
                <a:schemeClr val="bg1"/>
              </a:solidFill>
              <a:latin typeface="Calibri" charset="0"/>
              <a:ea typeface="Calibri" charset="0"/>
              <a:cs typeface="Calibri" charset="0"/>
            </a:endParaRPr>
          </a:p>
        </p:txBody>
      </p:sp>
      <p:sp>
        <p:nvSpPr>
          <p:cNvPr id="9" name="Rectangle 8"/>
          <p:cNvSpPr/>
          <p:nvPr/>
        </p:nvSpPr>
        <p:spPr>
          <a:xfrm>
            <a:off x="9280901" y="0"/>
            <a:ext cx="2911099"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spTree>
    <p:extLst>
      <p:ext uri="{BB962C8B-B14F-4D97-AF65-F5344CB8AC3E}">
        <p14:creationId xmlns:p14="http://schemas.microsoft.com/office/powerpoint/2010/main" val="1331222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332"/>
            <a:ext cx="10515600" cy="1325563"/>
          </a:xfrm>
        </p:spPr>
        <p:txBody>
          <a:bodyPr/>
          <a:lstStyle/>
          <a:p>
            <a:pPr algn="ctr"/>
            <a:r>
              <a:rPr lang="en-US" b="1" dirty="0">
                <a:solidFill>
                  <a:schemeClr val="accent1"/>
                </a:solidFill>
                <a:latin typeface="Calibri" charset="0"/>
                <a:ea typeface="Calibri" charset="0"/>
                <a:cs typeface="Calibri" charset="0"/>
              </a:rPr>
              <a:t>Will you help us?</a:t>
            </a:r>
          </a:p>
        </p:txBody>
      </p:sp>
      <p:sp>
        <p:nvSpPr>
          <p:cNvPr id="4" name="Content Placeholder 3"/>
          <p:cNvSpPr>
            <a:spLocks noGrp="1"/>
          </p:cNvSpPr>
          <p:nvPr>
            <p:ph idx="1"/>
          </p:nvPr>
        </p:nvSpPr>
        <p:spPr/>
        <p:txBody>
          <a:bodyPr/>
          <a:lstStyle/>
          <a:p>
            <a:pPr marL="0" indent="0">
              <a:buNone/>
            </a:pPr>
            <a:r>
              <a:rPr lang="en-US" altLang="en-US" dirty="0"/>
              <a:t>Please feel free to make suggestions about how we could increase the reach in the target population we are focused on. We would greatly appreciate your help and insight!</a:t>
            </a:r>
          </a:p>
        </p:txBody>
      </p:sp>
      <p:sp>
        <p:nvSpPr>
          <p:cNvPr id="5" name="Slide Number Placeholder 4"/>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36</a:t>
            </a:fld>
            <a:endParaRPr lang="en-US" dirty="0">
              <a:latin typeface="Calibri" charset="0"/>
              <a:ea typeface="Calibri" charset="0"/>
              <a:cs typeface="Calibri" charset="0"/>
            </a:endParaRP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THE PROBLEM</a:t>
            </a:r>
          </a:p>
        </p:txBody>
      </p:sp>
      <p:sp>
        <p:nvSpPr>
          <p:cNvPr id="8" name="Rectangle 7"/>
          <p:cNvSpPr/>
          <p:nvPr/>
        </p:nvSpPr>
        <p:spPr>
          <a:xfrm>
            <a:off x="6152828" y="0"/>
            <a:ext cx="312807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Calibri" charset="0"/>
                <a:ea typeface="Calibri" charset="0"/>
                <a:cs typeface="Calibri" charset="0"/>
              </a:rPr>
              <a:t>STRATEGIES</a:t>
            </a:r>
            <a:endParaRPr lang="en-US" dirty="0">
              <a:solidFill>
                <a:schemeClr val="bg1"/>
              </a:solidFill>
              <a:latin typeface="Calibri" charset="0"/>
              <a:ea typeface="Calibri" charset="0"/>
              <a:cs typeface="Calibri" charset="0"/>
            </a:endParaRPr>
          </a:p>
        </p:txBody>
      </p:sp>
      <p:sp>
        <p:nvSpPr>
          <p:cNvPr id="9" name="Rectangle 8"/>
          <p:cNvSpPr/>
          <p:nvPr/>
        </p:nvSpPr>
        <p:spPr>
          <a:xfrm>
            <a:off x="9280901" y="0"/>
            <a:ext cx="2911099"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spTree>
    <p:extLst>
      <p:ext uri="{BB962C8B-B14F-4D97-AF65-F5344CB8AC3E}">
        <p14:creationId xmlns:p14="http://schemas.microsoft.com/office/powerpoint/2010/main" val="317380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latin typeface="Calibri" charset="0"/>
                <a:ea typeface="Calibri" charset="0"/>
                <a:cs typeface="Calibri" charset="0"/>
              </a:rPr>
              <a:t>Contact Information</a:t>
            </a:r>
          </a:p>
        </p:txBody>
      </p:sp>
      <p:sp>
        <p:nvSpPr>
          <p:cNvPr id="3" name="Content Placeholder 2"/>
          <p:cNvSpPr>
            <a:spLocks noGrp="1"/>
          </p:cNvSpPr>
          <p:nvPr>
            <p:ph idx="1"/>
          </p:nvPr>
        </p:nvSpPr>
        <p:spPr>
          <a:xfrm>
            <a:off x="838200" y="1825624"/>
            <a:ext cx="10515600" cy="4689475"/>
          </a:xfrm>
        </p:spPr>
        <p:txBody>
          <a:bodyPr>
            <a:normAutofit/>
          </a:bodyPr>
          <a:lstStyle/>
          <a:p>
            <a:pPr marL="0" indent="0">
              <a:buNone/>
            </a:pPr>
            <a:r>
              <a:rPr lang="en-US" dirty="0">
                <a:latin typeface="Calibri" charset="0"/>
                <a:ea typeface="Calibri" charset="0"/>
                <a:cs typeface="Calibri" charset="0"/>
              </a:rPr>
              <a:t>Shiri </a:t>
            </a:r>
            <a:r>
              <a:rPr lang="en-US" dirty="0" err="1">
                <a:latin typeface="Calibri" charset="0"/>
                <a:ea typeface="Calibri" charset="0"/>
                <a:cs typeface="Calibri" charset="0"/>
              </a:rPr>
              <a:t>Sadeh-Sharvit</a:t>
            </a:r>
            <a:r>
              <a:rPr lang="en-US" dirty="0">
                <a:latin typeface="Calibri" charset="0"/>
                <a:ea typeface="Calibri" charset="0"/>
                <a:cs typeface="Calibri" charset="0"/>
              </a:rPr>
              <a:t>: </a:t>
            </a:r>
            <a:r>
              <a:rPr lang="en-US" dirty="0">
                <a:latin typeface="Calibri" charset="0"/>
                <a:ea typeface="Calibri" charset="0"/>
                <a:cs typeface="Calibri" charset="0"/>
                <a:hlinkClick r:id="rId2"/>
              </a:rPr>
              <a:t>shiris@stanford.edu</a:t>
            </a:r>
            <a:endParaRPr lang="en-US" dirty="0">
              <a:latin typeface="Calibri" charset="0"/>
              <a:ea typeface="Calibri" charset="0"/>
              <a:cs typeface="Calibri" charset="0"/>
            </a:endParaRPr>
          </a:p>
          <a:p>
            <a:pPr marL="0" indent="0">
              <a:buNone/>
            </a:pPr>
            <a:r>
              <a:rPr lang="en-US" dirty="0">
                <a:latin typeface="Calibri" charset="0"/>
                <a:ea typeface="Calibri" charset="0"/>
                <a:cs typeface="Calibri" charset="0"/>
              </a:rPr>
              <a:t>C. Barr Taylor: </a:t>
            </a:r>
            <a:r>
              <a:rPr lang="en-US" dirty="0">
                <a:latin typeface="Calibri" charset="0"/>
                <a:ea typeface="Calibri" charset="0"/>
                <a:cs typeface="Calibri" charset="0"/>
                <a:hlinkClick r:id="rId3"/>
              </a:rPr>
              <a:t>btaylor@stanford.edu</a:t>
            </a:r>
            <a:endParaRPr lang="en-US" dirty="0">
              <a:latin typeface="Calibri" charset="0"/>
              <a:ea typeface="Calibri" charset="0"/>
              <a:cs typeface="Calibri" charset="0"/>
            </a:endParaRPr>
          </a:p>
          <a:p>
            <a:pPr marL="0" indent="0">
              <a:buNone/>
            </a:pPr>
            <a:r>
              <a:rPr lang="en-US" dirty="0">
                <a:latin typeface="Calibri" charset="0"/>
                <a:ea typeface="Calibri" charset="0"/>
                <a:cs typeface="Calibri" charset="0"/>
              </a:rPr>
              <a:t>Josef </a:t>
            </a:r>
            <a:r>
              <a:rPr lang="en-US" dirty="0" err="1">
                <a:latin typeface="Calibri" charset="0"/>
                <a:ea typeface="Calibri" charset="0"/>
                <a:cs typeface="Calibri" charset="0"/>
              </a:rPr>
              <a:t>Ruzek</a:t>
            </a:r>
            <a:r>
              <a:rPr lang="en-US" dirty="0">
                <a:latin typeface="Calibri" charset="0"/>
                <a:ea typeface="Calibri" charset="0"/>
                <a:cs typeface="Calibri" charset="0"/>
              </a:rPr>
              <a:t>: </a:t>
            </a:r>
            <a:r>
              <a:rPr lang="en-US" dirty="0">
                <a:latin typeface="Calibri" charset="0"/>
                <a:ea typeface="Calibri" charset="0"/>
                <a:cs typeface="Calibri" charset="0"/>
                <a:hlinkClick r:id="rId4"/>
              </a:rPr>
              <a:t>josef.ruzek@va.gov</a:t>
            </a:r>
            <a:endParaRPr lang="en-US" dirty="0">
              <a:latin typeface="Calibri" charset="0"/>
              <a:ea typeface="Calibri" charset="0"/>
              <a:cs typeface="Calibri" charset="0"/>
            </a:endParaRPr>
          </a:p>
          <a:p>
            <a:pPr marL="0" indent="0">
              <a:buNone/>
            </a:pPr>
            <a:r>
              <a:rPr lang="en-US" dirty="0">
                <a:latin typeface="Calibri" charset="0"/>
                <a:ea typeface="Calibri" charset="0"/>
                <a:cs typeface="Calibri" charset="0"/>
              </a:rPr>
              <a:t>Joseph </a:t>
            </a:r>
            <a:r>
              <a:rPr lang="en-US" dirty="0" err="1">
                <a:latin typeface="Calibri" charset="0"/>
                <a:ea typeface="Calibri" charset="0"/>
                <a:cs typeface="Calibri" charset="0"/>
              </a:rPr>
              <a:t>Bankman</a:t>
            </a:r>
            <a:r>
              <a:rPr lang="en-US" dirty="0">
                <a:latin typeface="Calibri" charset="0"/>
                <a:ea typeface="Calibri" charset="0"/>
                <a:cs typeface="Calibri" charset="0"/>
              </a:rPr>
              <a:t>: </a:t>
            </a:r>
            <a:r>
              <a:rPr lang="en-US" dirty="0">
                <a:latin typeface="Calibri" charset="0"/>
                <a:ea typeface="Calibri" charset="0"/>
                <a:cs typeface="Calibri" charset="0"/>
                <a:hlinkClick r:id="rId5"/>
              </a:rPr>
              <a:t>jbankman@stanford.edu</a:t>
            </a:r>
            <a:endParaRPr lang="en-US" dirty="0">
              <a:latin typeface="Calibri" charset="0"/>
              <a:ea typeface="Calibri" charset="0"/>
              <a:cs typeface="Calibri" charset="0"/>
            </a:endParaRPr>
          </a:p>
          <a:p>
            <a:pPr marL="0" indent="0">
              <a:buNone/>
            </a:pPr>
            <a:r>
              <a:rPr lang="en-US" dirty="0">
                <a:latin typeface="Calibri" charset="0"/>
                <a:ea typeface="Calibri" charset="0"/>
                <a:cs typeface="Calibri" charset="0"/>
              </a:rPr>
              <a:t>Elsa Rojas-Ashe: </a:t>
            </a:r>
            <a:r>
              <a:rPr lang="en-US" dirty="0">
                <a:latin typeface="Calibri" charset="0"/>
                <a:ea typeface="Calibri" charset="0"/>
                <a:cs typeface="Calibri" charset="0"/>
                <a:hlinkClick r:id="rId6"/>
              </a:rPr>
              <a:t>erojas@stanford.edu</a:t>
            </a:r>
            <a:endParaRPr lang="en-US" dirty="0">
              <a:latin typeface="Calibri" charset="0"/>
              <a:ea typeface="Calibri" charset="0"/>
              <a:cs typeface="Calibri" charset="0"/>
            </a:endParaRPr>
          </a:p>
          <a:p>
            <a:pPr marL="0" indent="0">
              <a:buNone/>
            </a:pPr>
            <a:r>
              <a:rPr lang="en-US" dirty="0">
                <a:latin typeface="Calibri" charset="0"/>
                <a:ea typeface="Calibri" charset="0"/>
                <a:cs typeface="Calibri" charset="0"/>
              </a:rPr>
              <a:t>Nick Jacobson: </a:t>
            </a:r>
            <a:r>
              <a:rPr lang="en-US" dirty="0">
                <a:latin typeface="Calibri" charset="0"/>
                <a:ea typeface="Calibri" charset="0"/>
                <a:cs typeface="Calibri" charset="0"/>
                <a:hlinkClick r:id="rId7"/>
              </a:rPr>
              <a:t>njacobson@psu.edu</a:t>
            </a:r>
            <a:endParaRPr lang="en-US" dirty="0">
              <a:latin typeface="Calibri" charset="0"/>
              <a:ea typeface="Calibri" charset="0"/>
              <a:cs typeface="Calibri" charset="0"/>
            </a:endParaRPr>
          </a:p>
          <a:p>
            <a:pPr marL="0" indent="0">
              <a:buNone/>
            </a:pPr>
            <a:endParaRPr lang="en-US" dirty="0">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37</a:t>
            </a:fld>
            <a:endParaRPr lang="en-US" dirty="0">
              <a:latin typeface="Calibri" charset="0"/>
              <a:ea typeface="Calibri" charset="0"/>
              <a:cs typeface="Calibri" charset="0"/>
            </a:endParaRPr>
          </a:p>
        </p:txBody>
      </p:sp>
    </p:spTree>
    <p:extLst>
      <p:ext uri="{BB962C8B-B14F-4D97-AF65-F5344CB8AC3E}">
        <p14:creationId xmlns:p14="http://schemas.microsoft.com/office/powerpoint/2010/main" val="981212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38</a:t>
            </a:fld>
            <a:endParaRPr lang="en-US" dirty="0"/>
          </a:p>
        </p:txBody>
      </p:sp>
      <p:sp>
        <p:nvSpPr>
          <p:cNvPr id="5" name="TextBox 4"/>
          <p:cNvSpPr txBox="1"/>
          <p:nvPr/>
        </p:nvSpPr>
        <p:spPr>
          <a:xfrm>
            <a:off x="4696813" y="2793076"/>
            <a:ext cx="2832443" cy="707886"/>
          </a:xfrm>
          <a:prstGeom prst="rect">
            <a:avLst/>
          </a:prstGeom>
          <a:noFill/>
        </p:spPr>
        <p:txBody>
          <a:bodyPr wrap="none" rtlCol="0">
            <a:spAutoFit/>
          </a:bodyPr>
          <a:lstStyle/>
          <a:p>
            <a:pPr algn="ctr"/>
            <a:r>
              <a:rPr lang="en-US" sz="4000" u="sng" dirty="0">
                <a:solidFill>
                  <a:schemeClr val="bg1"/>
                </a:solidFill>
              </a:rPr>
              <a:t>THANK YOU!</a:t>
            </a:r>
          </a:p>
        </p:txBody>
      </p:sp>
    </p:spTree>
    <p:extLst>
      <p:ext uri="{BB962C8B-B14F-4D97-AF65-F5344CB8AC3E}">
        <p14:creationId xmlns:p14="http://schemas.microsoft.com/office/powerpoint/2010/main" val="2696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09600" y="0"/>
            <a:ext cx="10972800" cy="1143000"/>
          </a:xfrm>
        </p:spPr>
        <p:txBody>
          <a:bodyPr>
            <a:noAutofit/>
          </a:bodyPr>
          <a:lstStyle/>
          <a:p>
            <a:pPr algn="ctr"/>
            <a:r>
              <a:rPr lang="en-US" sz="3200" b="1" dirty="0">
                <a:solidFill>
                  <a:srgbClr val="3366FF"/>
                </a:solidFill>
                <a:effectLst/>
                <a:latin typeface="+mn-lt"/>
                <a:ea typeface="ＭＳ Ｐゴシック" charset="0"/>
                <a:cs typeface="ＭＳ Ｐゴシック" charset="0"/>
              </a:rPr>
              <a:t>Prevalence of Low, Risk, High Risk, Subclinical-Clinical</a:t>
            </a:r>
            <a:br>
              <a:rPr lang="en-US" sz="3200" b="1" dirty="0">
                <a:solidFill>
                  <a:srgbClr val="3366FF"/>
                </a:solidFill>
                <a:effectLst/>
                <a:latin typeface="+mn-lt"/>
                <a:ea typeface="ＭＳ Ｐゴシック" charset="0"/>
                <a:cs typeface="ＭＳ Ｐゴシック" charset="0"/>
              </a:rPr>
            </a:br>
            <a:r>
              <a:rPr lang="en-US" sz="3200" b="1" dirty="0">
                <a:solidFill>
                  <a:srgbClr val="3366FF"/>
                </a:solidFill>
                <a:effectLst/>
                <a:latin typeface="+mn-lt"/>
                <a:ea typeface="ＭＳ Ｐゴシック" charset="0"/>
                <a:cs typeface="ＭＳ Ｐゴシック" charset="0"/>
              </a:rPr>
              <a:t>Eating disorders in a University Female Population</a:t>
            </a:r>
            <a:br>
              <a:rPr lang="en-US" sz="3200" b="1" dirty="0">
                <a:solidFill>
                  <a:srgbClr val="3366FF"/>
                </a:solidFill>
                <a:effectLst/>
                <a:latin typeface="+mn-lt"/>
                <a:ea typeface="ＭＳ Ｐゴシック" charset="0"/>
                <a:cs typeface="ＭＳ Ｐゴシック" charset="0"/>
              </a:rPr>
            </a:br>
            <a:endParaRPr lang="en-US" sz="3200" b="1" dirty="0">
              <a:solidFill>
                <a:srgbClr val="3366FF"/>
              </a:solidFill>
              <a:effectLst/>
              <a:latin typeface="+mn-lt"/>
              <a:ea typeface="ＭＳ Ｐゴシック" charset="0"/>
              <a:cs typeface="ＭＳ Ｐゴシック" charset="0"/>
            </a:endParaRPr>
          </a:p>
        </p:txBody>
      </p:sp>
      <p:sp>
        <p:nvSpPr>
          <p:cNvPr id="22530" name="Text Box 6"/>
          <p:cNvSpPr txBox="1">
            <a:spLocks noChangeArrowheads="1"/>
          </p:cNvSpPr>
          <p:nvPr/>
        </p:nvSpPr>
        <p:spPr bwMode="auto">
          <a:xfrm>
            <a:off x="9042400" y="2057401"/>
            <a:ext cx="146719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r>
              <a:rPr lang="en-US"/>
              <a:t>Low Risk?</a:t>
            </a:r>
          </a:p>
          <a:p>
            <a:r>
              <a:rPr lang="en-US"/>
              <a:t>45-50%</a:t>
            </a:r>
          </a:p>
        </p:txBody>
      </p:sp>
      <p:sp>
        <p:nvSpPr>
          <p:cNvPr id="22531" name="Text Box 8"/>
          <p:cNvSpPr txBox="1">
            <a:spLocks noChangeArrowheads="1"/>
          </p:cNvSpPr>
          <p:nvPr/>
        </p:nvSpPr>
        <p:spPr bwMode="auto">
          <a:xfrm>
            <a:off x="1928849" y="4436535"/>
            <a:ext cx="136750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r>
              <a:rPr lang="en-US"/>
              <a:t>High Risk</a:t>
            </a:r>
          </a:p>
          <a:p>
            <a:r>
              <a:rPr lang="en-US"/>
              <a:t>35-45%</a:t>
            </a:r>
          </a:p>
        </p:txBody>
      </p:sp>
      <p:sp>
        <p:nvSpPr>
          <p:cNvPr id="22532" name="Text Box 9"/>
          <p:cNvSpPr txBox="1">
            <a:spLocks noChangeArrowheads="1"/>
          </p:cNvSpPr>
          <p:nvPr/>
        </p:nvSpPr>
        <p:spPr bwMode="auto">
          <a:xfrm>
            <a:off x="5689601" y="1066801"/>
            <a:ext cx="19377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r>
              <a:rPr lang="en-US" dirty="0"/>
              <a:t>Clinical (2-4%)</a:t>
            </a:r>
          </a:p>
        </p:txBody>
      </p:sp>
      <p:sp>
        <p:nvSpPr>
          <p:cNvPr id="22533" name="Text Box 10"/>
          <p:cNvSpPr txBox="1">
            <a:spLocks noChangeArrowheads="1"/>
          </p:cNvSpPr>
          <p:nvPr/>
        </p:nvSpPr>
        <p:spPr bwMode="auto">
          <a:xfrm>
            <a:off x="11154834" y="6107114"/>
            <a:ext cx="18466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endParaRPr lang="de-DE"/>
          </a:p>
        </p:txBody>
      </p:sp>
      <p:sp>
        <p:nvSpPr>
          <p:cNvPr id="22534" name="Text Box 11"/>
          <p:cNvSpPr txBox="1">
            <a:spLocks noChangeArrowheads="1"/>
          </p:cNvSpPr>
          <p:nvPr/>
        </p:nvSpPr>
        <p:spPr bwMode="auto">
          <a:xfrm>
            <a:off x="-783167" y="3192464"/>
            <a:ext cx="24553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pPr>
              <a:spcBef>
                <a:spcPct val="50000"/>
              </a:spcBef>
            </a:pPr>
            <a:endParaRPr lang="de-DE"/>
          </a:p>
        </p:txBody>
      </p:sp>
      <p:sp>
        <p:nvSpPr>
          <p:cNvPr id="22535" name="Text Box 12"/>
          <p:cNvSpPr txBox="1">
            <a:spLocks noChangeArrowheads="1"/>
          </p:cNvSpPr>
          <p:nvPr/>
        </p:nvSpPr>
        <p:spPr bwMode="auto">
          <a:xfrm>
            <a:off x="-579967" y="2430464"/>
            <a:ext cx="24553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pPr>
              <a:spcBef>
                <a:spcPct val="50000"/>
              </a:spcBef>
            </a:pPr>
            <a:endParaRPr lang="de-DE"/>
          </a:p>
        </p:txBody>
      </p:sp>
      <p:sp>
        <p:nvSpPr>
          <p:cNvPr id="22536" name="Rectangle 14"/>
          <p:cNvSpPr>
            <a:spLocks noChangeArrowheads="1"/>
          </p:cNvSpPr>
          <p:nvPr/>
        </p:nvSpPr>
        <p:spPr bwMode="auto">
          <a:xfrm>
            <a:off x="-626533" y="2166939"/>
            <a:ext cx="1846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de-DE"/>
          </a:p>
        </p:txBody>
      </p:sp>
      <p:sp>
        <p:nvSpPr>
          <p:cNvPr id="22537" name="Text Box 13"/>
          <p:cNvSpPr txBox="1">
            <a:spLocks noChangeArrowheads="1"/>
          </p:cNvSpPr>
          <p:nvPr/>
        </p:nvSpPr>
        <p:spPr bwMode="auto">
          <a:xfrm>
            <a:off x="-508000" y="2438401"/>
            <a:ext cx="11379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pPr>
              <a:spcBef>
                <a:spcPct val="50000"/>
              </a:spcBef>
            </a:pPr>
            <a:endParaRPr lang="de-DE"/>
          </a:p>
        </p:txBody>
      </p:sp>
      <p:sp>
        <p:nvSpPr>
          <p:cNvPr id="22538" name="Text Box 15"/>
          <p:cNvSpPr txBox="1">
            <a:spLocks noChangeArrowheads="1"/>
          </p:cNvSpPr>
          <p:nvPr/>
        </p:nvSpPr>
        <p:spPr bwMode="auto">
          <a:xfrm>
            <a:off x="11053234" y="5802314"/>
            <a:ext cx="18466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endParaRPr lang="de-DE"/>
          </a:p>
        </p:txBody>
      </p:sp>
      <p:sp>
        <p:nvSpPr>
          <p:cNvPr id="22539" name="Text Box 16"/>
          <p:cNvSpPr txBox="1">
            <a:spLocks noChangeArrowheads="1"/>
          </p:cNvSpPr>
          <p:nvPr/>
        </p:nvSpPr>
        <p:spPr bwMode="auto">
          <a:xfrm>
            <a:off x="12069234" y="6564314"/>
            <a:ext cx="18466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endParaRPr lang="de-DE"/>
          </a:p>
        </p:txBody>
      </p:sp>
      <p:sp>
        <p:nvSpPr>
          <p:cNvPr id="22540" name="Text Box 17"/>
          <p:cNvSpPr txBox="1">
            <a:spLocks noChangeArrowheads="1"/>
          </p:cNvSpPr>
          <p:nvPr/>
        </p:nvSpPr>
        <p:spPr bwMode="auto">
          <a:xfrm>
            <a:off x="7700434" y="5192714"/>
            <a:ext cx="18466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endParaRPr lang="de-DE"/>
          </a:p>
        </p:txBody>
      </p:sp>
      <p:sp>
        <p:nvSpPr>
          <p:cNvPr id="22541" name="Text Box 18"/>
          <p:cNvSpPr txBox="1">
            <a:spLocks noChangeArrowheads="1"/>
          </p:cNvSpPr>
          <p:nvPr/>
        </p:nvSpPr>
        <p:spPr bwMode="auto">
          <a:xfrm>
            <a:off x="5922434" y="4868864"/>
            <a:ext cx="24553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pPr>
              <a:spcBef>
                <a:spcPct val="50000"/>
              </a:spcBef>
            </a:pPr>
            <a:endParaRPr lang="de-DE"/>
          </a:p>
        </p:txBody>
      </p:sp>
      <p:sp>
        <p:nvSpPr>
          <p:cNvPr id="22542" name="Text Box 19"/>
          <p:cNvSpPr txBox="1">
            <a:spLocks noChangeArrowheads="1"/>
          </p:cNvSpPr>
          <p:nvPr/>
        </p:nvSpPr>
        <p:spPr bwMode="auto">
          <a:xfrm>
            <a:off x="3026834" y="2906714"/>
            <a:ext cx="18466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endParaRPr lang="de-DE"/>
          </a:p>
        </p:txBody>
      </p:sp>
      <p:sp>
        <p:nvSpPr>
          <p:cNvPr id="22543" name="Text Box 20"/>
          <p:cNvSpPr txBox="1">
            <a:spLocks noChangeArrowheads="1"/>
          </p:cNvSpPr>
          <p:nvPr/>
        </p:nvSpPr>
        <p:spPr bwMode="auto">
          <a:xfrm>
            <a:off x="1248834" y="2049464"/>
            <a:ext cx="24553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pPr>
              <a:spcBef>
                <a:spcPct val="50000"/>
              </a:spcBef>
            </a:pPr>
            <a:endParaRPr lang="de-DE"/>
          </a:p>
        </p:txBody>
      </p:sp>
      <p:sp>
        <p:nvSpPr>
          <p:cNvPr id="22544" name="Text Box 21"/>
          <p:cNvSpPr txBox="1">
            <a:spLocks noChangeArrowheads="1"/>
          </p:cNvSpPr>
          <p:nvPr/>
        </p:nvSpPr>
        <p:spPr bwMode="auto">
          <a:xfrm>
            <a:off x="7040034" y="5859464"/>
            <a:ext cx="24553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pPr>
              <a:spcBef>
                <a:spcPct val="50000"/>
              </a:spcBef>
            </a:pPr>
            <a:endParaRPr lang="de-DE"/>
          </a:p>
        </p:txBody>
      </p:sp>
      <p:sp>
        <p:nvSpPr>
          <p:cNvPr id="22545" name="Text Box 22"/>
          <p:cNvSpPr txBox="1">
            <a:spLocks noChangeArrowheads="1"/>
          </p:cNvSpPr>
          <p:nvPr/>
        </p:nvSpPr>
        <p:spPr bwMode="auto">
          <a:xfrm>
            <a:off x="11379200" y="6629401"/>
            <a:ext cx="812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pPr>
              <a:spcBef>
                <a:spcPct val="50000"/>
              </a:spcBef>
            </a:pPr>
            <a:endParaRPr lang="de-DE"/>
          </a:p>
        </p:txBody>
      </p:sp>
      <p:sp>
        <p:nvSpPr>
          <p:cNvPr id="22546" name="Text Box 23"/>
          <p:cNvSpPr txBox="1">
            <a:spLocks noChangeArrowheads="1"/>
          </p:cNvSpPr>
          <p:nvPr/>
        </p:nvSpPr>
        <p:spPr bwMode="auto">
          <a:xfrm>
            <a:off x="1299634" y="468314"/>
            <a:ext cx="18466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endParaRPr lang="de-DE"/>
          </a:p>
        </p:txBody>
      </p:sp>
      <p:sp>
        <p:nvSpPr>
          <p:cNvPr id="22547" name="Text Box 24"/>
          <p:cNvSpPr txBox="1">
            <a:spLocks noChangeArrowheads="1"/>
          </p:cNvSpPr>
          <p:nvPr/>
        </p:nvSpPr>
        <p:spPr bwMode="auto">
          <a:xfrm>
            <a:off x="4368800" y="2667001"/>
            <a:ext cx="18466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endParaRPr lang="de-DE"/>
          </a:p>
        </p:txBody>
      </p:sp>
      <p:sp>
        <p:nvSpPr>
          <p:cNvPr id="22548" name="Text Box 25"/>
          <p:cNvSpPr txBox="1">
            <a:spLocks noChangeArrowheads="1"/>
          </p:cNvSpPr>
          <p:nvPr/>
        </p:nvSpPr>
        <p:spPr bwMode="auto">
          <a:xfrm>
            <a:off x="680767" y="3897314"/>
            <a:ext cx="18466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endParaRPr lang="de-DE"/>
          </a:p>
        </p:txBody>
      </p:sp>
      <p:sp>
        <p:nvSpPr>
          <p:cNvPr id="22549" name="Text Box 26"/>
          <p:cNvSpPr txBox="1">
            <a:spLocks noChangeArrowheads="1"/>
          </p:cNvSpPr>
          <p:nvPr/>
        </p:nvSpPr>
        <p:spPr bwMode="auto">
          <a:xfrm>
            <a:off x="-122767" y="3897314"/>
            <a:ext cx="18466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endParaRPr lang="de-DE"/>
          </a:p>
        </p:txBody>
      </p:sp>
      <p:sp>
        <p:nvSpPr>
          <p:cNvPr id="22550" name="Text Box 27"/>
          <p:cNvSpPr txBox="1">
            <a:spLocks noChangeArrowheads="1"/>
          </p:cNvSpPr>
          <p:nvPr/>
        </p:nvSpPr>
        <p:spPr bwMode="auto">
          <a:xfrm>
            <a:off x="5973234" y="3821114"/>
            <a:ext cx="18466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endParaRPr lang="de-DE"/>
          </a:p>
        </p:txBody>
      </p:sp>
      <p:sp>
        <p:nvSpPr>
          <p:cNvPr id="22551" name="Text Box 28"/>
          <p:cNvSpPr txBox="1">
            <a:spLocks noChangeArrowheads="1"/>
          </p:cNvSpPr>
          <p:nvPr/>
        </p:nvSpPr>
        <p:spPr bwMode="auto">
          <a:xfrm>
            <a:off x="6684434" y="4583114"/>
            <a:ext cx="18466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endParaRPr lang="de-DE"/>
          </a:p>
        </p:txBody>
      </p:sp>
      <p:sp>
        <p:nvSpPr>
          <p:cNvPr id="22552" name="Text Box 29"/>
          <p:cNvSpPr txBox="1">
            <a:spLocks noChangeArrowheads="1"/>
          </p:cNvSpPr>
          <p:nvPr/>
        </p:nvSpPr>
        <p:spPr bwMode="auto">
          <a:xfrm>
            <a:off x="8310034" y="6030914"/>
            <a:ext cx="18466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endParaRPr lang="de-DE"/>
          </a:p>
        </p:txBody>
      </p:sp>
      <p:sp>
        <p:nvSpPr>
          <p:cNvPr id="22553" name="Text Box 30"/>
          <p:cNvSpPr txBox="1">
            <a:spLocks noChangeArrowheads="1"/>
          </p:cNvSpPr>
          <p:nvPr/>
        </p:nvSpPr>
        <p:spPr bwMode="auto">
          <a:xfrm>
            <a:off x="10189634" y="6392864"/>
            <a:ext cx="24553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pPr>
              <a:spcBef>
                <a:spcPct val="50000"/>
              </a:spcBef>
            </a:pPr>
            <a:endParaRPr lang="de-DE"/>
          </a:p>
        </p:txBody>
      </p:sp>
      <p:sp>
        <p:nvSpPr>
          <p:cNvPr id="22554" name="Text Box 31"/>
          <p:cNvSpPr txBox="1">
            <a:spLocks noChangeArrowheads="1"/>
          </p:cNvSpPr>
          <p:nvPr/>
        </p:nvSpPr>
        <p:spPr bwMode="auto">
          <a:xfrm>
            <a:off x="12374033" y="6564314"/>
            <a:ext cx="18466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endParaRPr lang="de-DE"/>
          </a:p>
        </p:txBody>
      </p:sp>
      <p:sp>
        <p:nvSpPr>
          <p:cNvPr id="22555" name="Text Box 32"/>
          <p:cNvSpPr txBox="1">
            <a:spLocks noChangeArrowheads="1"/>
          </p:cNvSpPr>
          <p:nvPr/>
        </p:nvSpPr>
        <p:spPr bwMode="auto">
          <a:xfrm>
            <a:off x="12475634" y="5802314"/>
            <a:ext cx="18466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endParaRPr lang="de-DE"/>
          </a:p>
        </p:txBody>
      </p:sp>
      <p:sp>
        <p:nvSpPr>
          <p:cNvPr id="22556" name="Text Box 33"/>
          <p:cNvSpPr txBox="1">
            <a:spLocks noChangeArrowheads="1"/>
          </p:cNvSpPr>
          <p:nvPr/>
        </p:nvSpPr>
        <p:spPr bwMode="auto">
          <a:xfrm>
            <a:off x="12018434" y="6011864"/>
            <a:ext cx="24553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pPr>
              <a:spcBef>
                <a:spcPct val="50000"/>
              </a:spcBef>
            </a:pPr>
            <a:endParaRPr lang="de-DE"/>
          </a:p>
        </p:txBody>
      </p:sp>
      <p:sp>
        <p:nvSpPr>
          <p:cNvPr id="22557" name="Text Box 34"/>
          <p:cNvSpPr txBox="1">
            <a:spLocks noChangeArrowheads="1"/>
          </p:cNvSpPr>
          <p:nvPr/>
        </p:nvSpPr>
        <p:spPr bwMode="auto">
          <a:xfrm>
            <a:off x="12120034" y="6850063"/>
            <a:ext cx="24553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pPr>
              <a:spcBef>
                <a:spcPct val="50000"/>
              </a:spcBef>
            </a:pPr>
            <a:endParaRPr lang="de-DE"/>
          </a:p>
        </p:txBody>
      </p:sp>
      <p:sp>
        <p:nvSpPr>
          <p:cNvPr id="22558" name="Text Box 35"/>
          <p:cNvSpPr txBox="1">
            <a:spLocks noChangeArrowheads="1"/>
          </p:cNvSpPr>
          <p:nvPr/>
        </p:nvSpPr>
        <p:spPr bwMode="auto">
          <a:xfrm>
            <a:off x="12069234" y="6564314"/>
            <a:ext cx="18466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endParaRPr lang="de-DE"/>
          </a:p>
        </p:txBody>
      </p:sp>
      <p:sp>
        <p:nvSpPr>
          <p:cNvPr id="22559" name="Line 37"/>
          <p:cNvSpPr>
            <a:spLocks noChangeShapeType="1"/>
          </p:cNvSpPr>
          <p:nvPr/>
        </p:nvSpPr>
        <p:spPr bwMode="auto">
          <a:xfrm flipH="1">
            <a:off x="5689600" y="1524000"/>
            <a:ext cx="40640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2560" name="Rectangle 39"/>
          <p:cNvSpPr>
            <a:spLocks noChangeArrowheads="1"/>
          </p:cNvSpPr>
          <p:nvPr/>
        </p:nvSpPr>
        <p:spPr bwMode="auto">
          <a:xfrm>
            <a:off x="1494367" y="1371601"/>
            <a:ext cx="231528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b="1" dirty="0"/>
              <a:t>Very High Risk</a:t>
            </a:r>
          </a:p>
          <a:p>
            <a:r>
              <a:rPr lang="en-US" sz="2000" b="1" dirty="0"/>
              <a:t>Subclinical (10-15%)</a:t>
            </a:r>
          </a:p>
        </p:txBody>
      </p:sp>
      <p:sp>
        <p:nvSpPr>
          <p:cNvPr id="22561" name="Line 40"/>
          <p:cNvSpPr>
            <a:spLocks noChangeShapeType="1"/>
          </p:cNvSpPr>
          <p:nvPr/>
        </p:nvSpPr>
        <p:spPr bwMode="auto">
          <a:xfrm>
            <a:off x="3759200" y="2057400"/>
            <a:ext cx="60960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2562" name="Text Box 43"/>
          <p:cNvSpPr txBox="1">
            <a:spLocks noChangeArrowheads="1"/>
          </p:cNvSpPr>
          <p:nvPr/>
        </p:nvSpPr>
        <p:spPr bwMode="auto">
          <a:xfrm>
            <a:off x="9192685" y="4267200"/>
            <a:ext cx="2250123" cy="2339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r>
              <a:rPr lang="en-US" sz="1400"/>
              <a:t>From:</a:t>
            </a:r>
          </a:p>
          <a:p>
            <a:r>
              <a:rPr lang="en-US" sz="1400">
                <a:solidFill>
                  <a:schemeClr val="accent2"/>
                </a:solidFill>
              </a:rPr>
              <a:t>Taylor et al, Arch Gen</a:t>
            </a:r>
          </a:p>
          <a:p>
            <a:r>
              <a:rPr lang="en-US" sz="1400">
                <a:solidFill>
                  <a:schemeClr val="accent2"/>
                </a:solidFill>
              </a:rPr>
              <a:t> Psych 2006, 63;831</a:t>
            </a:r>
          </a:p>
          <a:p>
            <a:endParaRPr lang="en-US" sz="1400">
              <a:solidFill>
                <a:schemeClr val="accent2"/>
              </a:solidFill>
            </a:endParaRPr>
          </a:p>
          <a:p>
            <a:r>
              <a:rPr lang="en-US" sz="1400">
                <a:solidFill>
                  <a:schemeClr val="accent2"/>
                </a:solidFill>
              </a:rPr>
              <a:t>Jacobi et al, Psych Med, </a:t>
            </a:r>
          </a:p>
          <a:p>
            <a:r>
              <a:rPr lang="en-US" sz="1400">
                <a:solidFill>
                  <a:schemeClr val="accent2"/>
                </a:solidFill>
              </a:rPr>
              <a:t>31;1; 2011</a:t>
            </a:r>
          </a:p>
          <a:p>
            <a:endParaRPr lang="en-US" sz="1400">
              <a:solidFill>
                <a:schemeClr val="accent2"/>
              </a:solidFill>
            </a:endParaRPr>
          </a:p>
          <a:p>
            <a:r>
              <a:rPr lang="en-US" sz="1400">
                <a:solidFill>
                  <a:schemeClr val="accent2"/>
                </a:solidFill>
              </a:rPr>
              <a:t>Drewnowski et al, Am J </a:t>
            </a:r>
          </a:p>
          <a:p>
            <a:r>
              <a:rPr lang="en-US" sz="1400">
                <a:solidFill>
                  <a:schemeClr val="accent2"/>
                </a:solidFill>
              </a:rPr>
              <a:t>  Psych,  1994;151;1217</a:t>
            </a:r>
          </a:p>
          <a:p>
            <a:endParaRPr lang="en-US"/>
          </a:p>
        </p:txBody>
      </p:sp>
      <p:sp>
        <p:nvSpPr>
          <p:cNvPr id="22563" name="Line 37"/>
          <p:cNvSpPr>
            <a:spLocks noChangeShapeType="1"/>
          </p:cNvSpPr>
          <p:nvPr/>
        </p:nvSpPr>
        <p:spPr bwMode="auto">
          <a:xfrm flipH="1">
            <a:off x="8026400" y="2743200"/>
            <a:ext cx="132080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41" name="Chart 40"/>
          <p:cNvGraphicFramePr/>
          <p:nvPr>
            <p:extLst>
              <p:ext uri="{D42A27DB-BD31-4B8C-83A1-F6EECF244321}">
                <p14:modId xmlns:p14="http://schemas.microsoft.com/office/powerpoint/2010/main" val="1060424862"/>
              </p:ext>
            </p:extLst>
          </p:nvPr>
        </p:nvGraphicFramePr>
        <p:xfrm>
          <a:off x="1064685" y="1825628"/>
          <a:ext cx="8128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2565" name="Line 37"/>
          <p:cNvSpPr>
            <a:spLocks noChangeShapeType="1"/>
          </p:cNvSpPr>
          <p:nvPr/>
        </p:nvSpPr>
        <p:spPr bwMode="auto">
          <a:xfrm flipV="1">
            <a:off x="3454400" y="4495800"/>
            <a:ext cx="609600" cy="1524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3901863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5</a:t>
            </a:fld>
            <a:endParaRPr lang="en-US" dirty="0">
              <a:latin typeface="Calibri" charset="0"/>
              <a:ea typeface="Calibri" charset="0"/>
              <a:cs typeface="Calibri" charset="0"/>
            </a:endParaRPr>
          </a:p>
        </p:txBody>
      </p:sp>
    </p:spTree>
    <p:extLst>
      <p:ext uri="{BB962C8B-B14F-4D97-AF65-F5344CB8AC3E}">
        <p14:creationId xmlns:p14="http://schemas.microsoft.com/office/powerpoint/2010/main" val="3171842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146"/>
            <a:ext cx="10515600" cy="1325563"/>
          </a:xfrm>
        </p:spPr>
        <p:txBody>
          <a:bodyPr/>
          <a:lstStyle/>
          <a:p>
            <a:pPr algn="ctr"/>
            <a:r>
              <a:rPr lang="en-US" b="1" dirty="0">
                <a:solidFill>
                  <a:schemeClr val="accent1"/>
                </a:solidFill>
                <a:latin typeface="Calibri" charset="0"/>
                <a:ea typeface="Calibri" charset="0"/>
                <a:cs typeface="Calibri" charset="0"/>
              </a:rPr>
              <a:t>Introduction--</a:t>
            </a:r>
            <a:r>
              <a:rPr lang="en-US" b="1" dirty="0" err="1">
                <a:solidFill>
                  <a:schemeClr val="accent1"/>
                </a:solidFill>
                <a:latin typeface="Calibri" charset="0"/>
                <a:ea typeface="Calibri" charset="0"/>
                <a:cs typeface="Calibri" charset="0"/>
              </a:rPr>
              <a:t>Cont</a:t>
            </a:r>
            <a:endParaRPr lang="en-US" b="1" dirty="0">
              <a:solidFill>
                <a:schemeClr val="accent1"/>
              </a:solidFill>
              <a:latin typeface="Calibri" charset="0"/>
              <a:ea typeface="Calibri" charset="0"/>
              <a:cs typeface="Calibri" charset="0"/>
            </a:endParaRPr>
          </a:p>
        </p:txBody>
      </p:sp>
      <p:sp>
        <p:nvSpPr>
          <p:cNvPr id="3" name="Content Placeholder 2"/>
          <p:cNvSpPr>
            <a:spLocks noGrp="1"/>
          </p:cNvSpPr>
          <p:nvPr>
            <p:ph idx="1"/>
          </p:nvPr>
        </p:nvSpPr>
        <p:spPr>
          <a:xfrm>
            <a:off x="838200" y="1472846"/>
            <a:ext cx="10515600" cy="4689475"/>
          </a:xfrm>
        </p:spPr>
        <p:txBody>
          <a:bodyPr>
            <a:normAutofit/>
          </a:bodyPr>
          <a:lstStyle/>
          <a:p>
            <a:pPr lvl="2"/>
            <a:endParaRPr lang="en-US" sz="2800" baseline="30000" dirty="0"/>
          </a:p>
          <a:p>
            <a:pPr lvl="2"/>
            <a:r>
              <a:rPr lang="en-US" sz="2800" dirty="0"/>
              <a:t>Mobile interventions have the potential to increase reach, with decreased stigma, less cost and at an efficacy comparable to traditional interventions and can provide both preventive and clinical interventions</a:t>
            </a:r>
          </a:p>
          <a:p>
            <a:pPr lvl="2"/>
            <a:endParaRPr lang="en-US" altLang="en-US" sz="2700" dirty="0">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6</a:t>
            </a:fld>
            <a:endParaRPr lang="en-US" dirty="0">
              <a:latin typeface="Calibri" charset="0"/>
              <a:ea typeface="Calibri" charset="0"/>
              <a:cs typeface="Calibri" charset="0"/>
            </a:endParaRPr>
          </a:p>
        </p:txBody>
      </p:sp>
    </p:spTree>
    <p:extLst>
      <p:ext uri="{BB962C8B-B14F-4D97-AF65-F5344CB8AC3E}">
        <p14:creationId xmlns:p14="http://schemas.microsoft.com/office/powerpoint/2010/main" val="1773073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332"/>
            <a:ext cx="10515600" cy="1325563"/>
          </a:xfrm>
        </p:spPr>
        <p:txBody>
          <a:bodyPr/>
          <a:lstStyle/>
          <a:p>
            <a:pPr algn="ctr"/>
            <a:r>
              <a:rPr lang="en-US" altLang="en-US" b="1" dirty="0">
                <a:solidFill>
                  <a:schemeClr val="accent1"/>
                </a:solidFill>
                <a:latin typeface="Calibri" charset="0"/>
                <a:ea typeface="Calibri" charset="0"/>
                <a:cs typeface="Calibri" charset="0"/>
              </a:rPr>
              <a:t>A Coached Intervention May Be Effective:</a:t>
            </a:r>
            <a:endParaRPr lang="en-US" b="1" dirty="0">
              <a:solidFill>
                <a:schemeClr val="accent1"/>
              </a:solidFill>
              <a:latin typeface="Calibri" charset="0"/>
              <a:ea typeface="Calibri" charset="0"/>
              <a:cs typeface="Calibri" charset="0"/>
            </a:endParaRPr>
          </a:p>
        </p:txBody>
      </p:sp>
      <p:sp>
        <p:nvSpPr>
          <p:cNvPr id="3" name="Content Placeholder 2"/>
          <p:cNvSpPr>
            <a:spLocks noGrp="1"/>
          </p:cNvSpPr>
          <p:nvPr>
            <p:ph idx="1"/>
          </p:nvPr>
        </p:nvSpPr>
        <p:spPr/>
        <p:txBody>
          <a:bodyPr>
            <a:normAutofit lnSpcReduction="10000"/>
          </a:bodyPr>
          <a:lstStyle/>
          <a:p>
            <a:r>
              <a:rPr lang="en-US" altLang="en-US" dirty="0">
                <a:latin typeface="Calibri" charset="0"/>
                <a:ea typeface="Calibri" charset="0"/>
                <a:cs typeface="Calibri" charset="0"/>
              </a:rPr>
              <a:t>NIMH: Final year of five year study to determine </a:t>
            </a:r>
            <a:r>
              <a:rPr lang="en-US" altLang="en-US" dirty="0" err="1">
                <a:latin typeface="Calibri" charset="0"/>
                <a:ea typeface="Calibri" charset="0"/>
                <a:cs typeface="Calibri" charset="0"/>
              </a:rPr>
              <a:t>effiectiveness</a:t>
            </a:r>
            <a:r>
              <a:rPr lang="en-US" altLang="en-US" dirty="0">
                <a:latin typeface="Calibri" charset="0"/>
                <a:ea typeface="Calibri" charset="0"/>
                <a:cs typeface="Calibri" charset="0"/>
              </a:rPr>
              <a:t> of an on-line intervention to reduce ED symptoms</a:t>
            </a:r>
          </a:p>
          <a:p>
            <a:r>
              <a:rPr lang="en-US" altLang="en-US" dirty="0">
                <a:latin typeface="Calibri" charset="0"/>
                <a:ea typeface="Calibri" charset="0"/>
                <a:cs typeface="Calibri" charset="0"/>
              </a:rPr>
              <a:t>690 Women from 28 colleges and universities were randomized by university to the intervention or control</a:t>
            </a:r>
          </a:p>
          <a:p>
            <a:r>
              <a:rPr lang="en-US" altLang="en-US" dirty="0">
                <a:latin typeface="Calibri" charset="0"/>
                <a:ea typeface="Calibri" charset="0"/>
                <a:cs typeface="Calibri" charset="0"/>
              </a:rPr>
              <a:t>Final results will not be available until next year but: at six months, the within-intervention 6-month effect size was </a:t>
            </a:r>
            <a:r>
              <a:rPr lang="en-US" altLang="en-US" dirty="0">
                <a:solidFill>
                  <a:schemeClr val="accent5"/>
                </a:solidFill>
                <a:latin typeface="Calibri" charset="0"/>
                <a:ea typeface="Calibri" charset="0"/>
                <a:cs typeface="Calibri" charset="0"/>
              </a:rPr>
              <a:t>d=.77 </a:t>
            </a:r>
            <a:r>
              <a:rPr lang="en-US" altLang="en-US" dirty="0">
                <a:latin typeface="Calibri" charset="0"/>
                <a:ea typeface="Calibri" charset="0"/>
                <a:cs typeface="Calibri" charset="0"/>
              </a:rPr>
              <a:t>for global ED psychopathology and the between group effect size was </a:t>
            </a:r>
            <a:r>
              <a:rPr lang="en-US" altLang="en-US" dirty="0">
                <a:solidFill>
                  <a:schemeClr val="accent5"/>
                </a:solidFill>
                <a:latin typeface="Calibri" charset="0"/>
                <a:ea typeface="Calibri" charset="0"/>
                <a:cs typeface="Calibri" charset="0"/>
              </a:rPr>
              <a:t>d = .38</a:t>
            </a:r>
            <a:r>
              <a:rPr lang="en-US" altLang="en-US" dirty="0">
                <a:latin typeface="Calibri" charset="0"/>
                <a:ea typeface="Calibri" charset="0"/>
                <a:cs typeface="Calibri" charset="0"/>
              </a:rPr>
              <a:t>.  Seems to have benefit</a:t>
            </a:r>
          </a:p>
          <a:p>
            <a:endParaRPr lang="en-US" altLang="en-US" sz="3600" dirty="0">
              <a:latin typeface="Calibri" charset="0"/>
              <a:ea typeface="Calibri" charset="0"/>
              <a:cs typeface="Calibri" charset="0"/>
            </a:endParaRPr>
          </a:p>
          <a:p>
            <a:pPr marL="0" indent="0" algn="r">
              <a:buNone/>
            </a:pPr>
            <a:r>
              <a:rPr lang="en-US" altLang="en-US" sz="3200" dirty="0">
                <a:latin typeface="Calibri" charset="0"/>
                <a:ea typeface="Calibri" charset="0"/>
                <a:cs typeface="Calibri" charset="0"/>
              </a:rPr>
              <a:t>….and then along came NEDA</a:t>
            </a:r>
          </a:p>
          <a:p>
            <a:pPr algn="ctr"/>
            <a:endParaRPr lang="en-US" altLang="en-US" sz="3600" dirty="0">
              <a:latin typeface="Calibri" charset="0"/>
              <a:ea typeface="Calibri" charset="0"/>
              <a:cs typeface="Calibri" charset="0"/>
            </a:endParaRPr>
          </a:p>
          <a:p>
            <a:endParaRPr lang="en-US" dirty="0">
              <a:latin typeface="Calibri" charset="0"/>
              <a:ea typeface="Calibri" charset="0"/>
              <a:cs typeface="Calibri" charset="0"/>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7</a:t>
            </a:fld>
            <a:endParaRPr lang="en-US" dirty="0">
              <a:latin typeface="Calibri" charset="0"/>
              <a:ea typeface="Calibri" charset="0"/>
              <a:cs typeface="Calibri" charset="0"/>
            </a:endParaRP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THE PROBLEM</a:t>
            </a:r>
          </a:p>
        </p:txBody>
      </p:sp>
      <p:sp>
        <p:nvSpPr>
          <p:cNvPr id="8" name="Rectangle 7"/>
          <p:cNvSpPr/>
          <p:nvPr/>
        </p:nvSpPr>
        <p:spPr>
          <a:xfrm>
            <a:off x="6152828" y="0"/>
            <a:ext cx="312807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STRATEGIES</a:t>
            </a:r>
          </a:p>
        </p:txBody>
      </p:sp>
      <p:sp>
        <p:nvSpPr>
          <p:cNvPr id="9" name="Rectangle 8"/>
          <p:cNvSpPr/>
          <p:nvPr/>
        </p:nvSpPr>
        <p:spPr>
          <a:xfrm>
            <a:off x="9280901" y="0"/>
            <a:ext cx="2911099"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spTree>
    <p:extLst>
      <p:ext uri="{BB962C8B-B14F-4D97-AF65-F5344CB8AC3E}">
        <p14:creationId xmlns:p14="http://schemas.microsoft.com/office/powerpoint/2010/main" val="167667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6697"/>
            <a:ext cx="10515600" cy="1325563"/>
          </a:xfrm>
        </p:spPr>
        <p:txBody>
          <a:bodyPr>
            <a:normAutofit/>
          </a:bodyPr>
          <a:lstStyle/>
          <a:p>
            <a:pPr algn="ctr"/>
            <a:r>
              <a:rPr lang="en-US" sz="3700" b="1" dirty="0">
                <a:solidFill>
                  <a:schemeClr val="accent1"/>
                </a:solidFill>
                <a:latin typeface="Calibri" charset="0"/>
                <a:ea typeface="Calibri" charset="0"/>
                <a:cs typeface="Calibri" charset="0"/>
              </a:rPr>
              <a:t>Identifying a Large Population in Need of Treatment</a:t>
            </a:r>
          </a:p>
        </p:txBody>
      </p:sp>
      <p:sp>
        <p:nvSpPr>
          <p:cNvPr id="4" name="Content Placeholder 3"/>
          <p:cNvSpPr>
            <a:spLocks noGrp="1"/>
          </p:cNvSpPr>
          <p:nvPr>
            <p:ph sz="half" idx="1"/>
          </p:nvPr>
        </p:nvSpPr>
        <p:spPr/>
        <p:txBody>
          <a:bodyPr>
            <a:normAutofit/>
          </a:bodyPr>
          <a:lstStyle/>
          <a:p>
            <a:r>
              <a:rPr lang="en-US" altLang="en-US" dirty="0">
                <a:latin typeface="Calibri" charset="0"/>
                <a:ea typeface="Calibri" charset="0"/>
                <a:cs typeface="Calibri" charset="0"/>
              </a:rPr>
              <a:t>NEDA (the National Eating Disorders Association) has adopted the SWED2.0 (Stanford-Washington Eating Disorder Screen)</a:t>
            </a:r>
          </a:p>
          <a:p>
            <a:r>
              <a:rPr lang="en-US" altLang="en-US" dirty="0">
                <a:latin typeface="Calibri" charset="0"/>
                <a:ea typeface="Calibri" charset="0"/>
                <a:cs typeface="Calibri" charset="0"/>
              </a:rPr>
              <a:t>SWED2.0  (as with HBI) classifies individuals as: </a:t>
            </a:r>
          </a:p>
          <a:p>
            <a:pPr lvl="1"/>
            <a:r>
              <a:rPr lang="en-US" altLang="en-US" dirty="0">
                <a:latin typeface="Calibri" charset="0"/>
                <a:ea typeface="Calibri" charset="0"/>
                <a:cs typeface="Calibri" charset="0"/>
              </a:rPr>
              <a:t>Low or no risk </a:t>
            </a:r>
          </a:p>
          <a:p>
            <a:pPr lvl="1"/>
            <a:r>
              <a:rPr lang="en-US" altLang="en-US" dirty="0">
                <a:latin typeface="Calibri" charset="0"/>
                <a:ea typeface="Calibri" charset="0"/>
                <a:cs typeface="Calibri" charset="0"/>
              </a:rPr>
              <a:t>At risk but unlikely to have ED</a:t>
            </a:r>
          </a:p>
          <a:p>
            <a:pPr lvl="1"/>
            <a:r>
              <a:rPr lang="en-US" altLang="en-US" dirty="0">
                <a:latin typeface="Calibri" charset="0"/>
                <a:ea typeface="Calibri" charset="0"/>
                <a:cs typeface="Calibri" charset="0"/>
              </a:rPr>
              <a:t>Possible ED</a:t>
            </a:r>
          </a:p>
        </p:txBody>
      </p:sp>
      <p:sp>
        <p:nvSpPr>
          <p:cNvPr id="5" name="Slide Number Placeholder 4"/>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8</a:t>
            </a:fld>
            <a:endParaRPr lang="en-US" dirty="0">
              <a:latin typeface="Calibri" charset="0"/>
              <a:ea typeface="Calibri" charset="0"/>
              <a:cs typeface="Calibri" charset="0"/>
            </a:endParaRP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THE PROBLEM</a:t>
            </a:r>
          </a:p>
        </p:txBody>
      </p:sp>
      <p:sp>
        <p:nvSpPr>
          <p:cNvPr id="8" name="Rectangle 7"/>
          <p:cNvSpPr/>
          <p:nvPr/>
        </p:nvSpPr>
        <p:spPr>
          <a:xfrm>
            <a:off x="6152828" y="0"/>
            <a:ext cx="312807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STRATEGIES</a:t>
            </a:r>
          </a:p>
        </p:txBody>
      </p:sp>
      <p:sp>
        <p:nvSpPr>
          <p:cNvPr id="9" name="Rectangle 8"/>
          <p:cNvSpPr/>
          <p:nvPr/>
        </p:nvSpPr>
        <p:spPr>
          <a:xfrm>
            <a:off x="9280901" y="0"/>
            <a:ext cx="2911099"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pic>
        <p:nvPicPr>
          <p:cNvPr id="11" name="Picture 2" descr="Screen Shot 2017-09-08 at 10.09.26 AM.pn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69764" y="1825625"/>
            <a:ext cx="4786471"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88338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332"/>
            <a:ext cx="10515600" cy="1325563"/>
          </a:xfrm>
        </p:spPr>
        <p:txBody>
          <a:bodyPr>
            <a:normAutofit/>
          </a:bodyPr>
          <a:lstStyle/>
          <a:p>
            <a:pPr algn="ctr"/>
            <a:r>
              <a:rPr lang="en-US" altLang="en-US" sz="3700" b="1" dirty="0">
                <a:solidFill>
                  <a:schemeClr val="accent1"/>
                </a:solidFill>
                <a:latin typeface="Calibri" charset="0"/>
                <a:ea typeface="Calibri" charset="0"/>
                <a:cs typeface="Calibri" charset="0"/>
              </a:rPr>
              <a:t>NEDA Model (Based on Healthy Body Image/NIMH):</a:t>
            </a:r>
            <a:endParaRPr lang="en-US" sz="3700" b="1" dirty="0">
              <a:solidFill>
                <a:schemeClr val="accent1"/>
              </a:solidFill>
              <a:latin typeface="Calibri" charset="0"/>
              <a:ea typeface="Calibri" charset="0"/>
              <a:cs typeface="Calibri"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70792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6D22F896-40B5-4ADD-8801-0D06FADFA095}" type="slidenum">
              <a:rPr lang="en-US" smtClean="0">
                <a:latin typeface="Calibri" charset="0"/>
                <a:ea typeface="Calibri" charset="0"/>
                <a:cs typeface="Calibri" charset="0"/>
              </a:rPr>
              <a:t>9</a:t>
            </a:fld>
            <a:endParaRPr lang="en-US" dirty="0">
              <a:latin typeface="Calibri" charset="0"/>
              <a:ea typeface="Calibri" charset="0"/>
              <a:cs typeface="Calibri" charset="0"/>
            </a:endParaRPr>
          </a:p>
        </p:txBody>
      </p:sp>
      <p:sp>
        <p:nvSpPr>
          <p:cNvPr id="6" name="Rectangle 5"/>
          <p:cNvSpPr/>
          <p:nvPr/>
        </p:nvSpPr>
        <p:spPr>
          <a:xfrm>
            <a:off x="1" y="0"/>
            <a:ext cx="3068664" cy="533332"/>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INTRODUCTION</a:t>
            </a:r>
          </a:p>
        </p:txBody>
      </p:sp>
      <p:sp>
        <p:nvSpPr>
          <p:cNvPr id="7" name="Rectangle 6"/>
          <p:cNvSpPr/>
          <p:nvPr/>
        </p:nvSpPr>
        <p:spPr>
          <a:xfrm>
            <a:off x="3068665" y="0"/>
            <a:ext cx="3084163" cy="5333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THE PROBLEM</a:t>
            </a:r>
          </a:p>
        </p:txBody>
      </p:sp>
      <p:sp>
        <p:nvSpPr>
          <p:cNvPr id="8" name="Rectangle 7"/>
          <p:cNvSpPr/>
          <p:nvPr/>
        </p:nvSpPr>
        <p:spPr>
          <a:xfrm>
            <a:off x="6152828" y="0"/>
            <a:ext cx="3128073"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STRATEGIES</a:t>
            </a:r>
          </a:p>
        </p:txBody>
      </p:sp>
      <p:sp>
        <p:nvSpPr>
          <p:cNvPr id="9" name="Rectangle 8"/>
          <p:cNvSpPr/>
          <p:nvPr/>
        </p:nvSpPr>
        <p:spPr>
          <a:xfrm>
            <a:off x="9280901" y="0"/>
            <a:ext cx="2911099" cy="53333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charset="0"/>
                <a:ea typeface="Calibri" charset="0"/>
                <a:cs typeface="Calibri" charset="0"/>
              </a:rPr>
              <a:t>SUMMARY</a:t>
            </a:r>
          </a:p>
        </p:txBody>
      </p:sp>
    </p:spTree>
    <p:extLst>
      <p:ext uri="{BB962C8B-B14F-4D97-AF65-F5344CB8AC3E}">
        <p14:creationId xmlns:p14="http://schemas.microsoft.com/office/powerpoint/2010/main" val="428583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11427</TotalTime>
  <Words>1614</Words>
  <Application>Microsoft Macintosh PowerPoint</Application>
  <PresentationFormat>Widescreen</PresentationFormat>
  <Paragraphs>356</Paragraphs>
  <Slides>38</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PowerPoint Presentation</vt:lpstr>
      <vt:lpstr>Conflicts of Interest</vt:lpstr>
      <vt:lpstr>Introduction</vt:lpstr>
      <vt:lpstr>Prevalence of Low, Risk, High Risk, Subclinical-Clinical Eating disorders in a University Female Population </vt:lpstr>
      <vt:lpstr>PowerPoint Presentation</vt:lpstr>
      <vt:lpstr>Introduction--Cont</vt:lpstr>
      <vt:lpstr>A Coached Intervention May Be Effective:</vt:lpstr>
      <vt:lpstr>Identifying a Large Population in Need of Treatment</vt:lpstr>
      <vt:lpstr>NEDA Model (Based on Healthy Body Image/NIMH):</vt:lpstr>
      <vt:lpstr>Screening Results</vt:lpstr>
      <vt:lpstr>The Cost of Treatement</vt:lpstr>
      <vt:lpstr>Furthermore</vt:lpstr>
      <vt:lpstr>PowerPoint Presentation</vt:lpstr>
      <vt:lpstr>Strategy Outline</vt:lpstr>
      <vt:lpstr>Strategy 1: Making Coaching More Efficient</vt:lpstr>
      <vt:lpstr>What kinds of messages are sent by users?</vt:lpstr>
      <vt:lpstr>What kinds of messages are sent by coaches?</vt:lpstr>
      <vt:lpstr>What kinds of messages are sent?</vt:lpstr>
      <vt:lpstr>Examples of Pre-Authored Messages</vt:lpstr>
      <vt:lpstr>First Example Pre-Authored Message</vt:lpstr>
      <vt:lpstr>Second Example Pre-Authored Message</vt:lpstr>
      <vt:lpstr>Increasing Quality of Messages</vt:lpstr>
      <vt:lpstr>Example of Increasing Quality of Messages</vt:lpstr>
      <vt:lpstr>Categorize Strategies of Conversations</vt:lpstr>
      <vt:lpstr>Examine Relationship of Coach Competence to Engagement</vt:lpstr>
      <vt:lpstr>Alternatively… Fully Automate Coaching</vt:lpstr>
      <vt:lpstr>Avatars</vt:lpstr>
      <vt:lpstr>Strategy 2: Training Therapists to Provide Online Programming as Part of Their Practice</vt:lpstr>
      <vt:lpstr>APA Plan</vt:lpstr>
      <vt:lpstr>Barriers to Practice</vt:lpstr>
      <vt:lpstr>Strategy 3: Work With Commercial Provider</vt:lpstr>
      <vt:lpstr>Strategy 4: Use Stepped-Care Approach</vt:lpstr>
      <vt:lpstr>PowerPoint Presentation</vt:lpstr>
      <vt:lpstr>Reach</vt:lpstr>
      <vt:lpstr>Strategies</vt:lpstr>
      <vt:lpstr>Will you help us?</vt:lpstr>
      <vt:lpstr>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Flatt</dc:creator>
  <cp:lastModifiedBy>Smith, Arielle</cp:lastModifiedBy>
  <cp:revision>210</cp:revision>
  <dcterms:created xsi:type="dcterms:W3CDTF">2017-04-26T23:38:02Z</dcterms:created>
  <dcterms:modified xsi:type="dcterms:W3CDTF">2019-07-31T03:05:52Z</dcterms:modified>
</cp:coreProperties>
</file>