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tif" ContentType="image/tiff"/>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34.tif" ContentType="image/tif"/>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charts/chart10.xml" ContentType="application/vnd.openxmlformats-officedocument.drawingml.chart+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36"/>
  </p:notesMasterIdLst>
  <p:handoutMasterIdLst>
    <p:handoutMasterId r:id="rId37"/>
  </p:handoutMasterIdLst>
  <p:sldIdLst>
    <p:sldId id="258" r:id="rId5"/>
    <p:sldId id="286" r:id="rId6"/>
    <p:sldId id="268" r:id="rId7"/>
    <p:sldId id="285" r:id="rId8"/>
    <p:sldId id="269" r:id="rId9"/>
    <p:sldId id="270" r:id="rId10"/>
    <p:sldId id="278" r:id="rId11"/>
    <p:sldId id="308" r:id="rId12"/>
    <p:sldId id="272" r:id="rId13"/>
    <p:sldId id="280" r:id="rId14"/>
    <p:sldId id="271" r:id="rId15"/>
    <p:sldId id="287" r:id="rId16"/>
    <p:sldId id="273" r:id="rId17"/>
    <p:sldId id="283" r:id="rId18"/>
    <p:sldId id="291" r:id="rId19"/>
    <p:sldId id="295" r:id="rId20"/>
    <p:sldId id="297" r:id="rId21"/>
    <p:sldId id="296" r:id="rId22"/>
    <p:sldId id="311" r:id="rId23"/>
    <p:sldId id="298" r:id="rId24"/>
    <p:sldId id="299" r:id="rId25"/>
    <p:sldId id="300" r:id="rId26"/>
    <p:sldId id="301" r:id="rId27"/>
    <p:sldId id="302" r:id="rId28"/>
    <p:sldId id="307" r:id="rId29"/>
    <p:sldId id="304" r:id="rId30"/>
    <p:sldId id="305" r:id="rId31"/>
    <p:sldId id="276" r:id="rId32"/>
    <p:sldId id="281" r:id="rId33"/>
    <p:sldId id="306" r:id="rId34"/>
    <p:sldId id="30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7071" autoAdjust="0"/>
  </p:normalViewPr>
  <p:slideViewPr>
    <p:cSldViewPr snapToGrid="0" showGuides="1">
      <p:cViewPr>
        <p:scale>
          <a:sx n="60" d="100"/>
          <a:sy n="60" d="100"/>
        </p:scale>
        <p:origin x="1448" y="792"/>
      </p:cViewPr>
      <p:guideLst>
        <p:guide orient="horz" pos="2160"/>
        <p:guide pos="3840"/>
      </p:guideLst>
    </p:cSldViewPr>
  </p:slideViewPr>
  <p:outlineViewPr>
    <p:cViewPr>
      <p:scale>
        <a:sx n="33" d="100"/>
        <a:sy n="33" d="100"/>
      </p:scale>
      <p:origin x="0" y="-172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396" y="-936"/>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4" Type="http://schemas.openxmlformats.org/officeDocument/2006/relationships/chartUserShapes" Target="../drawings/drawing1.xml"/><Relationship Id="rId1" Type="http://schemas.microsoft.com/office/2011/relationships/chartStyle" Target="style7.xml"/><Relationship Id="rId2" Type="http://schemas.microsoft.com/office/2011/relationships/chartColorStyle" Target="colors7.xml"/></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2800" b="1" dirty="0" smtClean="0">
                <a:solidFill>
                  <a:schemeClr val="tx1"/>
                </a:solidFill>
              </a:rPr>
              <a:t>Possible ED </a:t>
            </a:r>
            <a:r>
              <a:rPr lang="en-US" sz="2800" b="1" dirty="0">
                <a:solidFill>
                  <a:schemeClr val="tx1"/>
                </a:solidFill>
              </a:rPr>
              <a:t>Diagnoses</a:t>
            </a:r>
          </a:p>
        </c:rich>
      </c:tx>
      <c:layout>
        <c:manualLayout>
          <c:xMode val="edge"/>
          <c:yMode val="edge"/>
          <c:x val="0.231055560756618"/>
          <c:y val="0.0310502129976397"/>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3935345259622"/>
          <c:y val="0.149312506715069"/>
          <c:w val="0.553144817561792"/>
          <c:h val="0.68339466610122"/>
        </c:manualLayout>
      </c:layout>
      <c:pieChart>
        <c:varyColors val="1"/>
        <c:ser>
          <c:idx val="0"/>
          <c:order val="0"/>
          <c:tx>
            <c:strRef>
              <c:f>Sheet1!$B$1</c:f>
              <c:strCache>
                <c:ptCount val="1"/>
                <c:pt idx="0">
                  <c:v>ED Diagnoses</c:v>
                </c:pt>
              </c:strCache>
            </c:strRef>
          </c:tx>
          <c:dPt>
            <c:idx val="0"/>
            <c:bubble3D val="0"/>
            <c:spPr>
              <a:solidFill>
                <a:schemeClr val="accent1">
                  <a:lumMod val="40000"/>
                  <a:lumOff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77-43A0-8F99-0480566C6FE5}"/>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277-43A0-8F99-0480566C6FE5}"/>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277-43A0-8F99-0480566C6FE5}"/>
              </c:ext>
            </c:extLst>
          </c:dPt>
          <c:dPt>
            <c:idx val="3"/>
            <c:bubble3D val="0"/>
            <c:spPr>
              <a:solidFill>
                <a:schemeClr val="accent4">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D277-43A0-8F99-0480566C6FE5}"/>
              </c:ext>
            </c:extLst>
          </c:dPt>
          <c:dLbls>
            <c:dLbl>
              <c:idx val="0"/>
              <c:layout>
                <c:manualLayout>
                  <c:x val="-0.233741787625173"/>
                  <c:y val="0.0234712647986263"/>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D277-43A0-8F99-0480566C6FE5}"/>
                </c:ext>
                <c:ext xmlns:c15="http://schemas.microsoft.com/office/drawing/2012/chart" uri="{CE6537A1-D6FC-4f65-9D91-7224C49458BB}"/>
              </c:extLst>
            </c:dLbl>
            <c:dLbl>
              <c:idx val="1"/>
              <c:layout>
                <c:manualLayout>
                  <c:x val="0.10773517074676"/>
                  <c:y val="-0.201505531823396"/>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D277-43A0-8F99-0480566C6FE5}"/>
                </c:ext>
                <c:ext xmlns:c15="http://schemas.microsoft.com/office/drawing/2012/chart" uri="{CE6537A1-D6FC-4f65-9D91-7224C49458BB}"/>
              </c:extLst>
            </c:dLbl>
            <c:dLbl>
              <c:idx val="3"/>
              <c:layout>
                <c:manualLayout>
                  <c:x val="0.152226325963247"/>
                  <c:y val="0.0839012029430608"/>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D277-43A0-8F99-0480566C6FE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BN/sub BN</c:v>
                </c:pt>
                <c:pt idx="1">
                  <c:v>BED/sub BED</c:v>
                </c:pt>
                <c:pt idx="2">
                  <c:v>Purging disorder</c:v>
                </c:pt>
                <c:pt idx="3">
                  <c:v>UFED</c:v>
                </c:pt>
              </c:strCache>
            </c:strRef>
          </c:cat>
          <c:val>
            <c:numRef>
              <c:f>Sheet1!$B$2:$B$5</c:f>
              <c:numCache>
                <c:formatCode>General</c:formatCode>
                <c:ptCount val="4"/>
                <c:pt idx="0">
                  <c:v>44.7</c:v>
                </c:pt>
                <c:pt idx="1">
                  <c:v>19.6</c:v>
                </c:pt>
                <c:pt idx="2">
                  <c:v>4.5</c:v>
                </c:pt>
                <c:pt idx="3">
                  <c:v>31.2</c:v>
                </c:pt>
              </c:numCache>
            </c:numRef>
          </c:val>
          <c:extLst xmlns:c16r2="http://schemas.microsoft.com/office/drawing/2015/06/chart">
            <c:ext xmlns:c16="http://schemas.microsoft.com/office/drawing/2014/chart" uri="{C3380CC4-5D6E-409C-BE32-E72D297353CC}">
              <c16:uniqueId val="{00000008-D277-43A0-8F99-0480566C6FE5}"/>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a:t>Abstinence Rates from All ED Behaviors over Past Month</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Control</c:v>
                </c:pt>
              </c:strCache>
            </c:strRef>
          </c:tx>
          <c:spPr>
            <a:solidFill>
              <a:schemeClr val="bg2">
                <a:lumMod val="90000"/>
              </a:schemeClr>
            </a:solidFill>
            <a:ln>
              <a:noFill/>
            </a:ln>
            <a:effectLst/>
          </c:spPr>
          <c:invertIfNegative val="0"/>
          <c:dLbls>
            <c:dLbl>
              <c:idx val="0"/>
              <c:layout>
                <c:manualLayout>
                  <c:x val="-0.00535045523948174"/>
                  <c:y val="0.00217627819072799"/>
                </c:manualLayout>
              </c:layout>
              <c:tx>
                <c:rich>
                  <a:bodyPr/>
                  <a:lstStyle/>
                  <a:p>
                    <a:fld id="{5CD181CA-AF1F-4701-AC76-7287AA059A7B}" type="VALUE">
                      <a:rPr lang="mr-IN"/>
                      <a:pPr/>
                      <a:t>[VALUE]</a:t>
                    </a:fld>
                    <a:r>
                      <a:rPr lang="mr-IN"/>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496-4873-8842-D641C2081F0A}"/>
                </c:ext>
                <c:ext xmlns:c15="http://schemas.microsoft.com/office/drawing/2012/chart" uri="{CE6537A1-D6FC-4f65-9D91-7224C49458BB}">
                  <c15:layout>
                    <c:manualLayout>
                      <c:w val="0.0674264369279489"/>
                      <c:h val="0.0559303495017094"/>
                    </c:manualLayout>
                  </c15:layout>
                  <c15:dlblFieldTable/>
                  <c15:showDataLabelsRange val="0"/>
                </c:ext>
              </c:extLst>
            </c:dLbl>
            <c:dLbl>
              <c:idx val="1"/>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fld id="{F98A103E-F0F6-47E1-96A3-C4BB4A14B45C}" type="VALUE">
                      <a:rPr lang="mr-IN"/>
                      <a:pPr>
                        <a:defRPr sz="1600" b="0" i="0" u="none" strike="noStrike" kern="1200" baseline="0">
                          <a:solidFill>
                            <a:schemeClr val="tx1"/>
                          </a:solidFill>
                          <a:latin typeface="+mn-lt"/>
                          <a:ea typeface="+mn-ea"/>
                          <a:cs typeface="+mn-cs"/>
                        </a:defRPr>
                      </a:pPr>
                      <a:t>[VALUE]</a:t>
                    </a:fld>
                    <a:r>
                      <a:rPr lang="mr-IN"/>
                      <a:t>%</a:t>
                    </a:r>
                  </a:p>
                </c:rich>
              </c:tx>
              <c:numFmt formatCode="#,##0.0" sourceLinked="0"/>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496-4873-8842-D641C2081F0A}"/>
                </c:ext>
                <c:ext xmlns:c15="http://schemas.microsoft.com/office/drawing/2012/chart" uri="{CE6537A1-D6FC-4f65-9D91-7224C49458BB}">
                  <c15:spPr xmlns:c15="http://schemas.microsoft.com/office/drawing/2012/chart">
                    <a:prstGeom prst="rect">
                      <a:avLst/>
                    </a:prstGeom>
                  </c15:spPr>
                  <c15:dlblFieldTable/>
                  <c15:showDataLabelsRange val="0"/>
                </c:ext>
              </c:extLst>
            </c:dLbl>
            <c:dLbl>
              <c:idx val="2"/>
              <c:tx>
                <c:rich>
                  <a:bodyPr/>
                  <a:lstStyle/>
                  <a:p>
                    <a:fld id="{5F1DB64F-5F66-464A-8E69-809998D67BED}" type="VALUE">
                      <a:rPr lang="mr-IN" smtClean="0"/>
                      <a:pPr/>
                      <a:t>[VALUE]</a:t>
                    </a:fld>
                    <a:r>
                      <a:rPr lang="mr-IN" smtClean="0"/>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496-4873-8842-D641C2081F0A}"/>
                </c:ext>
                <c:ext xmlns:c15="http://schemas.microsoft.com/office/drawing/2012/chart" uri="{CE6537A1-D6FC-4f65-9D91-7224C49458BB}">
                  <c15:dlblFieldTable/>
                  <c15:showDataLabelsRange val="0"/>
                </c:ext>
              </c:extLst>
            </c:dLbl>
            <c:dLbl>
              <c:idx val="3"/>
              <c:layout>
                <c:manualLayout>
                  <c:x val="-0.007006186269392"/>
                  <c:y val="0.00257874460621042"/>
                </c:manualLayout>
              </c:layout>
              <c:tx>
                <c:rich>
                  <a:bodyPr/>
                  <a:lstStyle/>
                  <a:p>
                    <a:fld id="{2D84BE85-99A8-49C2-8D0C-9768C15F2DE2}" type="VALUE">
                      <a:rPr lang="mr-IN" smtClean="0"/>
                      <a:pPr/>
                      <a:t>[VALUE]</a:t>
                    </a:fld>
                    <a:r>
                      <a:rPr lang="mr-IN" smtClean="0"/>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496-4873-8842-D641C2081F0A}"/>
                </c:ext>
                <c:ext xmlns:c15="http://schemas.microsoft.com/office/drawing/2012/chart" uri="{CE6537A1-D6FC-4f65-9D91-7224C49458BB}">
                  <c15:dlblFieldTable/>
                  <c15:showDataLabelsRange val="0"/>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c:v>
                </c:pt>
                <c:pt idx="1">
                  <c:v>Post-intervention</c:v>
                </c:pt>
                <c:pt idx="2">
                  <c:v>1 year</c:v>
                </c:pt>
                <c:pt idx="3">
                  <c:v>2 years</c:v>
                </c:pt>
              </c:strCache>
            </c:strRef>
          </c:cat>
          <c:val>
            <c:numRef>
              <c:f>Sheet1!$B$2:$B$5</c:f>
              <c:numCache>
                <c:formatCode>General</c:formatCode>
                <c:ptCount val="4"/>
                <c:pt idx="0">
                  <c:v>2.3</c:v>
                </c:pt>
                <c:pt idx="1">
                  <c:v>6.609999999999998</c:v>
                </c:pt>
                <c:pt idx="2">
                  <c:v>10.46</c:v>
                </c:pt>
                <c:pt idx="3">
                  <c:v>15.61</c:v>
                </c:pt>
              </c:numCache>
            </c:numRef>
          </c:val>
          <c:extLst xmlns:c16r2="http://schemas.microsoft.com/office/drawing/2015/06/chart">
            <c:ext xmlns:c16="http://schemas.microsoft.com/office/drawing/2014/chart" uri="{C3380CC4-5D6E-409C-BE32-E72D297353CC}">
              <c16:uniqueId val="{00000004-D496-4873-8842-D641C2081F0A}"/>
            </c:ext>
          </c:extLst>
        </c:ser>
        <c:ser>
          <c:idx val="1"/>
          <c:order val="1"/>
          <c:tx>
            <c:strRef>
              <c:f>Sheet1!$C$1</c:f>
              <c:strCache>
                <c:ptCount val="1"/>
                <c:pt idx="0">
                  <c:v>Intervention</c:v>
                </c:pt>
              </c:strCache>
            </c:strRef>
          </c:tx>
          <c:spPr>
            <a:solidFill>
              <a:schemeClr val="accent1"/>
            </a:solidFill>
            <a:ln>
              <a:noFill/>
            </a:ln>
            <a:effectLst/>
          </c:spPr>
          <c:invertIfNegative val="0"/>
          <c:dLbls>
            <c:dLbl>
              <c:idx val="0"/>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fld id="{5B27484F-CD80-454F-93E6-CADE32758FE4}" type="VALUE">
                      <a:rPr lang="mr-IN"/>
                      <a:pPr>
                        <a:defRPr sz="1600" b="0" i="0" u="none" strike="noStrike" kern="1200" baseline="0">
                          <a:solidFill>
                            <a:schemeClr val="tx1"/>
                          </a:solidFill>
                          <a:latin typeface="+mn-lt"/>
                          <a:ea typeface="+mn-ea"/>
                          <a:cs typeface="+mn-cs"/>
                        </a:defRPr>
                      </a:pPr>
                      <a:t>[VALUE]</a:t>
                    </a:fld>
                    <a:r>
                      <a:rPr lang="mr-IN"/>
                      <a:t>%</a:t>
                    </a:r>
                  </a:p>
                </c:rich>
              </c:tx>
              <c:numFmt formatCode="#,##0.0" sourceLinked="0"/>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496-4873-8842-D641C2081F0A}"/>
                </c:ext>
                <c:ext xmlns:c15="http://schemas.microsoft.com/office/drawing/2012/chart" uri="{CE6537A1-D6FC-4f65-9D91-7224C49458BB}">
                  <c15:spPr xmlns:c15="http://schemas.microsoft.com/office/drawing/2012/chart">
                    <a:prstGeom prst="rect">
                      <a:avLst/>
                    </a:prstGeom>
                  </c15:spPr>
                  <c15:dlblFieldTable/>
                  <c15:showDataLabelsRange val="0"/>
                </c:ext>
              </c:extLst>
            </c:dLbl>
            <c:dLbl>
              <c:idx val="1"/>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fld id="{240FCE7E-FBC4-4C39-B46F-EC2011A8F85D}" type="VALUE">
                      <a:rPr lang="mr-IN"/>
                      <a:pPr>
                        <a:defRPr sz="1600" b="0" i="0" u="none" strike="noStrike" kern="1200" baseline="0">
                          <a:solidFill>
                            <a:schemeClr val="tx1"/>
                          </a:solidFill>
                          <a:latin typeface="+mn-lt"/>
                          <a:ea typeface="+mn-ea"/>
                          <a:cs typeface="+mn-cs"/>
                        </a:defRPr>
                      </a:pPr>
                      <a:t>[VALUE]</a:t>
                    </a:fld>
                    <a:r>
                      <a:rPr lang="mr-IN"/>
                      <a:t>%</a:t>
                    </a:r>
                  </a:p>
                </c:rich>
              </c:tx>
              <c:numFmt formatCode="#,##0.0" sourceLinked="0"/>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496-4873-8842-D641C2081F0A}"/>
                </c:ext>
                <c:ext xmlns:c15="http://schemas.microsoft.com/office/drawing/2012/chart" uri="{CE6537A1-D6FC-4f65-9D91-7224C49458BB}">
                  <c15:spPr xmlns:c15="http://schemas.microsoft.com/office/drawing/2012/chart">
                    <a:prstGeom prst="rect">
                      <a:avLst/>
                    </a:prstGeom>
                  </c15:spPr>
                  <c15:dlblFieldTable/>
                  <c15:showDataLabelsRange val="0"/>
                </c:ext>
              </c:extLst>
            </c:dLbl>
            <c:dLbl>
              <c:idx val="2"/>
              <c:tx>
                <c:rich>
                  <a:bodyPr/>
                  <a:lstStyle/>
                  <a:p>
                    <a:fld id="{9E923B17-BA12-4BCD-8BFA-73B7E164545E}" type="VALUE">
                      <a:rPr lang="mr-IN" smtClean="0"/>
                      <a:pPr/>
                      <a:t>[VALUE]</a:t>
                    </a:fld>
                    <a:r>
                      <a:rPr lang="mr-IN" smtClean="0"/>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496-4873-8842-D641C2081F0A}"/>
                </c:ext>
                <c:ext xmlns:c15="http://schemas.microsoft.com/office/drawing/2012/chart" uri="{CE6537A1-D6FC-4f65-9D91-7224C49458BB}">
                  <c15:dlblFieldTable/>
                  <c15:showDataLabelsRange val="0"/>
                </c:ext>
              </c:extLst>
            </c:dLbl>
            <c:dLbl>
              <c:idx val="3"/>
              <c:tx>
                <c:rich>
                  <a:bodyPr/>
                  <a:lstStyle/>
                  <a:p>
                    <a:fld id="{F096F722-7BEE-4F92-9A9F-DF40A28410D5}" type="VALUE">
                      <a:rPr lang="mr-IN" smtClean="0"/>
                      <a:pPr/>
                      <a:t>[VALUE]</a:t>
                    </a:fld>
                    <a:r>
                      <a:rPr lang="mr-IN" smtClean="0"/>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496-4873-8842-D641C2081F0A}"/>
                </c:ext>
                <c:ext xmlns:c15="http://schemas.microsoft.com/office/drawing/2012/chart" uri="{CE6537A1-D6FC-4f65-9D91-7224C49458BB}">
                  <c15:dlblFieldTable/>
                  <c15:showDataLabelsRange val="0"/>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Baseline</c:v>
                </c:pt>
                <c:pt idx="1">
                  <c:v>Post-intervention</c:v>
                </c:pt>
                <c:pt idx="2">
                  <c:v>1 year</c:v>
                </c:pt>
                <c:pt idx="3">
                  <c:v>2 years</c:v>
                </c:pt>
              </c:strCache>
            </c:strRef>
          </c:cat>
          <c:val>
            <c:numRef>
              <c:f>Sheet1!$C$2:$C$5</c:f>
              <c:numCache>
                <c:formatCode>General</c:formatCode>
                <c:ptCount val="4"/>
                <c:pt idx="0">
                  <c:v>2.11</c:v>
                </c:pt>
                <c:pt idx="1">
                  <c:v>8.81</c:v>
                </c:pt>
                <c:pt idx="2">
                  <c:v>14.89</c:v>
                </c:pt>
                <c:pt idx="3">
                  <c:v>19.28</c:v>
                </c:pt>
              </c:numCache>
            </c:numRef>
          </c:val>
          <c:extLst xmlns:c16r2="http://schemas.microsoft.com/office/drawing/2015/06/chart">
            <c:ext xmlns:c16="http://schemas.microsoft.com/office/drawing/2014/chart" uri="{C3380CC4-5D6E-409C-BE32-E72D297353CC}">
              <c16:uniqueId val="{00000009-D496-4873-8842-D641C2081F0A}"/>
            </c:ext>
          </c:extLst>
        </c:ser>
        <c:dLbls>
          <c:showLegendKey val="0"/>
          <c:showVal val="0"/>
          <c:showCatName val="0"/>
          <c:showSerName val="0"/>
          <c:showPercent val="0"/>
          <c:showBubbleSize val="0"/>
        </c:dLbls>
        <c:gapWidth val="150"/>
        <c:axId val="1414818784"/>
        <c:axId val="1414781536"/>
      </c:barChart>
      <c:catAx>
        <c:axId val="141481878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Time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4781536"/>
        <c:crosses val="autoZero"/>
        <c:auto val="1"/>
        <c:lblAlgn val="ctr"/>
        <c:lblOffset val="100"/>
        <c:noMultiLvlLbl val="0"/>
      </c:catAx>
      <c:valAx>
        <c:axId val="1414781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 of Participants Abstinent</a:t>
                </a:r>
              </a:p>
            </c:rich>
          </c:tx>
          <c:layout>
            <c:manualLayout>
              <c:xMode val="edge"/>
              <c:yMode val="edge"/>
              <c:x val="0.00535045523948174"/>
              <c:y val="0.294316263943817"/>
            </c:manualLayout>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4818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a:t>EDE-Q Global Scores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Control</c:v>
                </c:pt>
              </c:strCache>
            </c:strRef>
          </c:tx>
          <c:spPr>
            <a:ln w="50800" cap="rnd">
              <a:solidFill>
                <a:schemeClr val="bg2">
                  <a:lumMod val="50000"/>
                </a:schemeClr>
              </a:solidFill>
              <a:prstDash val="dash"/>
              <a:round/>
            </a:ln>
            <a:effectLst/>
          </c:spPr>
          <c:marker>
            <c:symbol val="square"/>
            <c:size val="13"/>
            <c:spPr>
              <a:solidFill>
                <a:schemeClr val="bg2">
                  <a:lumMod val="50000"/>
                </a:schemeClr>
              </a:solidFill>
              <a:ln w="9525">
                <a:noFill/>
              </a:ln>
              <a:effectLst/>
            </c:spPr>
          </c:marker>
          <c:cat>
            <c:strRef>
              <c:f>Sheet1!$A$2:$A$5</c:f>
              <c:strCache>
                <c:ptCount val="4"/>
                <c:pt idx="0">
                  <c:v>Baseline</c:v>
                </c:pt>
                <c:pt idx="1">
                  <c:v>Post Intervention</c:v>
                </c:pt>
                <c:pt idx="2">
                  <c:v>Year 1 Follow Up</c:v>
                </c:pt>
                <c:pt idx="3">
                  <c:v>Year 2 Follow Up</c:v>
                </c:pt>
              </c:strCache>
            </c:strRef>
          </c:cat>
          <c:val>
            <c:numRef>
              <c:f>Sheet1!$B$2:$B$5</c:f>
              <c:numCache>
                <c:formatCode>General</c:formatCode>
                <c:ptCount val="4"/>
                <c:pt idx="0">
                  <c:v>3.55</c:v>
                </c:pt>
                <c:pt idx="1">
                  <c:v>3.05</c:v>
                </c:pt>
                <c:pt idx="2">
                  <c:v>2.83</c:v>
                </c:pt>
                <c:pt idx="3">
                  <c:v>2.51</c:v>
                </c:pt>
              </c:numCache>
            </c:numRef>
          </c:val>
          <c:smooth val="0"/>
          <c:extLst xmlns:c16r2="http://schemas.microsoft.com/office/drawing/2015/06/chart">
            <c:ext xmlns:c16="http://schemas.microsoft.com/office/drawing/2014/chart" uri="{C3380CC4-5D6E-409C-BE32-E72D297353CC}">
              <c16:uniqueId val="{00000000-F3A7-4E83-98EC-AD3A27969EDF}"/>
            </c:ext>
          </c:extLst>
        </c:ser>
        <c:ser>
          <c:idx val="1"/>
          <c:order val="1"/>
          <c:tx>
            <c:strRef>
              <c:f>Sheet1!$C$1</c:f>
              <c:strCache>
                <c:ptCount val="1"/>
                <c:pt idx="0">
                  <c:v>Intervention</c:v>
                </c:pt>
              </c:strCache>
            </c:strRef>
          </c:tx>
          <c:spPr>
            <a:ln w="53975" cap="rnd">
              <a:solidFill>
                <a:schemeClr val="accent1"/>
              </a:solidFill>
              <a:round/>
            </a:ln>
            <a:effectLst/>
          </c:spPr>
          <c:marker>
            <c:symbol val="diamond"/>
            <c:size val="16"/>
            <c:spPr>
              <a:solidFill>
                <a:schemeClr val="accent1"/>
              </a:solidFill>
              <a:ln w="9525">
                <a:noFill/>
              </a:ln>
              <a:effectLst/>
            </c:spPr>
          </c:marker>
          <c:cat>
            <c:strRef>
              <c:f>Sheet1!$A$2:$A$5</c:f>
              <c:strCache>
                <c:ptCount val="4"/>
                <c:pt idx="0">
                  <c:v>Baseline</c:v>
                </c:pt>
                <c:pt idx="1">
                  <c:v>Post Intervention</c:v>
                </c:pt>
                <c:pt idx="2">
                  <c:v>Year 1 Follow Up</c:v>
                </c:pt>
                <c:pt idx="3">
                  <c:v>Year 2 Follow Up</c:v>
                </c:pt>
              </c:strCache>
            </c:strRef>
          </c:cat>
          <c:val>
            <c:numRef>
              <c:f>Sheet1!$C$2:$C$5</c:f>
              <c:numCache>
                <c:formatCode>General</c:formatCode>
                <c:ptCount val="4"/>
                <c:pt idx="0">
                  <c:v>3.62</c:v>
                </c:pt>
                <c:pt idx="1">
                  <c:v>2.7</c:v>
                </c:pt>
                <c:pt idx="2">
                  <c:v>2.53</c:v>
                </c:pt>
                <c:pt idx="3">
                  <c:v>2.22</c:v>
                </c:pt>
              </c:numCache>
            </c:numRef>
          </c:val>
          <c:smooth val="0"/>
          <c:extLst xmlns:c16r2="http://schemas.microsoft.com/office/drawing/2015/06/chart">
            <c:ext xmlns:c16="http://schemas.microsoft.com/office/drawing/2014/chart" uri="{C3380CC4-5D6E-409C-BE32-E72D297353CC}">
              <c16:uniqueId val="{00000001-F3A7-4E83-98EC-AD3A27969EDF}"/>
            </c:ext>
          </c:extLst>
        </c:ser>
        <c:dLbls>
          <c:showLegendKey val="0"/>
          <c:showVal val="0"/>
          <c:showCatName val="0"/>
          <c:showSerName val="0"/>
          <c:showPercent val="0"/>
          <c:showBubbleSize val="0"/>
        </c:dLbls>
        <c:marker val="1"/>
        <c:smooth val="0"/>
        <c:axId val="1411860800"/>
        <c:axId val="1411863040"/>
      </c:lineChart>
      <c:catAx>
        <c:axId val="141186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11863040"/>
        <c:crosses val="autoZero"/>
        <c:auto val="1"/>
        <c:lblAlgn val="ctr"/>
        <c:lblOffset val="100"/>
        <c:noMultiLvlLbl val="0"/>
      </c:catAx>
      <c:valAx>
        <c:axId val="1411863040"/>
        <c:scaling>
          <c:orientation val="minMax"/>
          <c:max val="4.0"/>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Mean EDE-Q Global Score</a:t>
                </a:r>
              </a:p>
            </c:rich>
          </c:tx>
          <c:layout>
            <c:manualLayout>
              <c:xMode val="edge"/>
              <c:yMode val="edge"/>
              <c:x val="0.00121438052202489"/>
              <c:y val="0.28659332489945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11860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Control</c:v>
                </c:pt>
              </c:strCache>
            </c:strRef>
          </c:tx>
          <c:spPr>
            <a:ln w="50800" cap="rnd">
              <a:solidFill>
                <a:schemeClr val="bg2">
                  <a:lumMod val="50000"/>
                </a:schemeClr>
              </a:solidFill>
              <a:prstDash val="dash"/>
              <a:round/>
            </a:ln>
            <a:effectLst/>
          </c:spPr>
          <c:marker>
            <c:symbol val="square"/>
            <c:size val="13"/>
            <c:spPr>
              <a:solidFill>
                <a:schemeClr val="bg2">
                  <a:lumMod val="50000"/>
                </a:schemeClr>
              </a:solidFill>
              <a:ln w="9525">
                <a:noFill/>
              </a:ln>
              <a:effectLst/>
            </c:spPr>
          </c:marker>
          <c:cat>
            <c:strRef>
              <c:f>Sheet1!$A$2:$A$5</c:f>
              <c:strCache>
                <c:ptCount val="4"/>
                <c:pt idx="0">
                  <c:v>Baseline</c:v>
                </c:pt>
                <c:pt idx="1">
                  <c:v>Post Intervention</c:v>
                </c:pt>
                <c:pt idx="2">
                  <c:v>1 year</c:v>
                </c:pt>
                <c:pt idx="3">
                  <c:v>2 years</c:v>
                </c:pt>
              </c:strCache>
            </c:strRef>
          </c:cat>
          <c:val>
            <c:numRef>
              <c:f>Sheet1!$B$2:$B$5</c:f>
              <c:numCache>
                <c:formatCode>General</c:formatCode>
                <c:ptCount val="4"/>
                <c:pt idx="0">
                  <c:v>9.34</c:v>
                </c:pt>
                <c:pt idx="1">
                  <c:v>5.41</c:v>
                </c:pt>
                <c:pt idx="2">
                  <c:v>4.68</c:v>
                </c:pt>
                <c:pt idx="3">
                  <c:v>4.28</c:v>
                </c:pt>
              </c:numCache>
            </c:numRef>
          </c:val>
          <c:smooth val="0"/>
          <c:extLst xmlns:c16r2="http://schemas.microsoft.com/office/drawing/2015/06/chart">
            <c:ext xmlns:c16="http://schemas.microsoft.com/office/drawing/2014/chart" uri="{C3380CC4-5D6E-409C-BE32-E72D297353CC}">
              <c16:uniqueId val="{00000000-F4E8-452A-BE2D-C9AC1664F435}"/>
            </c:ext>
          </c:extLst>
        </c:ser>
        <c:ser>
          <c:idx val="1"/>
          <c:order val="1"/>
          <c:tx>
            <c:strRef>
              <c:f>Sheet1!$C$1</c:f>
              <c:strCache>
                <c:ptCount val="1"/>
                <c:pt idx="0">
                  <c:v>Intervention</c:v>
                </c:pt>
              </c:strCache>
            </c:strRef>
          </c:tx>
          <c:spPr>
            <a:ln w="53975" cap="rnd">
              <a:solidFill>
                <a:schemeClr val="accent1"/>
              </a:solidFill>
              <a:round/>
            </a:ln>
            <a:effectLst/>
          </c:spPr>
          <c:marker>
            <c:symbol val="diamond"/>
            <c:size val="16"/>
            <c:spPr>
              <a:solidFill>
                <a:schemeClr val="accent1"/>
              </a:solidFill>
              <a:ln w="9525">
                <a:noFill/>
              </a:ln>
              <a:effectLst/>
            </c:spPr>
          </c:marker>
          <c:cat>
            <c:strRef>
              <c:f>Sheet1!$A$2:$A$5</c:f>
              <c:strCache>
                <c:ptCount val="4"/>
                <c:pt idx="0">
                  <c:v>Baseline</c:v>
                </c:pt>
                <c:pt idx="1">
                  <c:v>Post Intervention</c:v>
                </c:pt>
                <c:pt idx="2">
                  <c:v>1 year</c:v>
                </c:pt>
                <c:pt idx="3">
                  <c:v>2 years</c:v>
                </c:pt>
              </c:strCache>
            </c:strRef>
          </c:cat>
          <c:val>
            <c:numRef>
              <c:f>Sheet1!$C$2:$C$5</c:f>
              <c:numCache>
                <c:formatCode>General</c:formatCode>
                <c:ptCount val="4"/>
                <c:pt idx="0">
                  <c:v>9.19</c:v>
                </c:pt>
                <c:pt idx="1">
                  <c:v>4.53</c:v>
                </c:pt>
                <c:pt idx="2">
                  <c:v>4.159999999999997</c:v>
                </c:pt>
                <c:pt idx="3">
                  <c:v>3.11</c:v>
                </c:pt>
              </c:numCache>
            </c:numRef>
          </c:val>
          <c:smooth val="0"/>
          <c:extLst xmlns:c16r2="http://schemas.microsoft.com/office/drawing/2015/06/chart">
            <c:ext xmlns:c16="http://schemas.microsoft.com/office/drawing/2014/chart" uri="{C3380CC4-5D6E-409C-BE32-E72D297353CC}">
              <c16:uniqueId val="{00000001-F4E8-452A-BE2D-C9AC1664F435}"/>
            </c:ext>
          </c:extLst>
        </c:ser>
        <c:dLbls>
          <c:showLegendKey val="0"/>
          <c:showVal val="0"/>
          <c:showCatName val="0"/>
          <c:showSerName val="0"/>
          <c:showPercent val="0"/>
          <c:showBubbleSize val="0"/>
        </c:dLbls>
        <c:marker val="1"/>
        <c:smooth val="0"/>
        <c:axId val="1413946608"/>
        <c:axId val="1412595344"/>
      </c:lineChart>
      <c:catAx>
        <c:axId val="141394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2595344"/>
        <c:crosses val="autoZero"/>
        <c:auto val="1"/>
        <c:lblAlgn val="ctr"/>
        <c:lblOffset val="100"/>
        <c:noMultiLvlLbl val="0"/>
      </c:catAx>
      <c:valAx>
        <c:axId val="1412595344"/>
        <c:scaling>
          <c:orientation val="minMax"/>
          <c:min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smtClean="0"/>
                  <a:t>Mean</a:t>
                </a:r>
                <a:r>
                  <a:rPr lang="en-US" sz="1600" baseline="0" dirty="0" smtClean="0"/>
                  <a:t> #</a:t>
                </a:r>
                <a:r>
                  <a:rPr lang="en-US" sz="1600" dirty="0" smtClean="0"/>
                  <a:t> episodes in past 28 days</a:t>
                </a:r>
                <a:endParaRPr lang="en-US" sz="1600" dirty="0"/>
              </a:p>
            </c:rich>
          </c:tx>
          <c:layout>
            <c:manualLayout>
              <c:xMode val="edge"/>
              <c:yMode val="edge"/>
              <c:x val="0.00121432544202556"/>
              <c:y val="0.13680512896621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13946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Control</c:v>
                </c:pt>
              </c:strCache>
            </c:strRef>
          </c:tx>
          <c:spPr>
            <a:ln w="50800" cap="rnd">
              <a:solidFill>
                <a:schemeClr val="bg2">
                  <a:lumMod val="50000"/>
                </a:schemeClr>
              </a:solidFill>
              <a:prstDash val="dash"/>
              <a:round/>
            </a:ln>
            <a:effectLst/>
          </c:spPr>
          <c:marker>
            <c:symbol val="square"/>
            <c:size val="13"/>
            <c:spPr>
              <a:solidFill>
                <a:schemeClr val="bg2">
                  <a:lumMod val="50000"/>
                </a:schemeClr>
              </a:solidFill>
              <a:ln w="9525">
                <a:noFill/>
              </a:ln>
              <a:effectLst/>
            </c:spPr>
          </c:marker>
          <c:cat>
            <c:strRef>
              <c:f>Sheet1!$A$2:$A$5</c:f>
              <c:strCache>
                <c:ptCount val="4"/>
                <c:pt idx="0">
                  <c:v>Baseline</c:v>
                </c:pt>
                <c:pt idx="1">
                  <c:v>Post Intervention</c:v>
                </c:pt>
                <c:pt idx="2">
                  <c:v>1 year</c:v>
                </c:pt>
                <c:pt idx="3">
                  <c:v>2 years</c:v>
                </c:pt>
              </c:strCache>
            </c:strRef>
          </c:cat>
          <c:val>
            <c:numRef>
              <c:f>Sheet1!$B$2:$B$5</c:f>
              <c:numCache>
                <c:formatCode>General</c:formatCode>
                <c:ptCount val="4"/>
                <c:pt idx="0">
                  <c:v>8.530000000000001</c:v>
                </c:pt>
                <c:pt idx="1">
                  <c:v>5.18</c:v>
                </c:pt>
                <c:pt idx="2">
                  <c:v>4.3</c:v>
                </c:pt>
                <c:pt idx="3">
                  <c:v>3.35</c:v>
                </c:pt>
              </c:numCache>
            </c:numRef>
          </c:val>
          <c:smooth val="0"/>
          <c:extLst xmlns:c16r2="http://schemas.microsoft.com/office/drawing/2015/06/chart">
            <c:ext xmlns:c16="http://schemas.microsoft.com/office/drawing/2014/chart" uri="{C3380CC4-5D6E-409C-BE32-E72D297353CC}">
              <c16:uniqueId val="{00000000-C3FA-4D33-9CD8-115CA91B324A}"/>
            </c:ext>
          </c:extLst>
        </c:ser>
        <c:ser>
          <c:idx val="1"/>
          <c:order val="1"/>
          <c:tx>
            <c:strRef>
              <c:f>Sheet1!$C$1</c:f>
              <c:strCache>
                <c:ptCount val="1"/>
                <c:pt idx="0">
                  <c:v>Intervention</c:v>
                </c:pt>
              </c:strCache>
            </c:strRef>
          </c:tx>
          <c:spPr>
            <a:ln w="53975" cap="rnd">
              <a:solidFill>
                <a:schemeClr val="accent1"/>
              </a:solidFill>
              <a:round/>
            </a:ln>
            <a:effectLst/>
          </c:spPr>
          <c:marker>
            <c:symbol val="diamond"/>
            <c:size val="16"/>
            <c:spPr>
              <a:solidFill>
                <a:schemeClr val="accent1"/>
              </a:solidFill>
              <a:ln w="9525">
                <a:noFill/>
              </a:ln>
              <a:effectLst/>
            </c:spPr>
          </c:marker>
          <c:cat>
            <c:strRef>
              <c:f>Sheet1!$A$2:$A$5</c:f>
              <c:strCache>
                <c:ptCount val="4"/>
                <c:pt idx="0">
                  <c:v>Baseline</c:v>
                </c:pt>
                <c:pt idx="1">
                  <c:v>Post Intervention</c:v>
                </c:pt>
                <c:pt idx="2">
                  <c:v>1 year</c:v>
                </c:pt>
                <c:pt idx="3">
                  <c:v>2 years</c:v>
                </c:pt>
              </c:strCache>
            </c:strRef>
          </c:cat>
          <c:val>
            <c:numRef>
              <c:f>Sheet1!$C$2:$C$5</c:f>
              <c:numCache>
                <c:formatCode>General</c:formatCode>
                <c:ptCount val="4"/>
                <c:pt idx="0">
                  <c:v>10.11</c:v>
                </c:pt>
                <c:pt idx="1">
                  <c:v>4.22</c:v>
                </c:pt>
                <c:pt idx="2">
                  <c:v>4.1</c:v>
                </c:pt>
                <c:pt idx="3">
                  <c:v>3.2</c:v>
                </c:pt>
              </c:numCache>
            </c:numRef>
          </c:val>
          <c:smooth val="0"/>
          <c:extLst xmlns:c16r2="http://schemas.microsoft.com/office/drawing/2015/06/chart">
            <c:ext xmlns:c16="http://schemas.microsoft.com/office/drawing/2014/chart" uri="{C3380CC4-5D6E-409C-BE32-E72D297353CC}">
              <c16:uniqueId val="{00000001-C3FA-4D33-9CD8-115CA91B324A}"/>
            </c:ext>
          </c:extLst>
        </c:ser>
        <c:dLbls>
          <c:showLegendKey val="0"/>
          <c:showVal val="0"/>
          <c:showCatName val="0"/>
          <c:showSerName val="0"/>
          <c:showPercent val="0"/>
          <c:showBubbleSize val="0"/>
        </c:dLbls>
        <c:marker val="1"/>
        <c:smooth val="0"/>
        <c:axId val="1414653392"/>
        <c:axId val="1414655184"/>
      </c:lineChart>
      <c:catAx>
        <c:axId val="141465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4655184"/>
        <c:crosses val="autoZero"/>
        <c:auto val="1"/>
        <c:lblAlgn val="ctr"/>
        <c:lblOffset val="100"/>
        <c:noMultiLvlLbl val="0"/>
      </c:catAx>
      <c:valAx>
        <c:axId val="1414655184"/>
        <c:scaling>
          <c:orientation val="minMax"/>
          <c:max val="10.5"/>
          <c:min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Mean # episodes in past 28 days</a:t>
                </a:r>
              </a:p>
            </c:rich>
          </c:tx>
          <c:layout>
            <c:manualLayout>
              <c:xMode val="edge"/>
              <c:yMode val="edge"/>
              <c:x val="0.00121432544202556"/>
              <c:y val="0.13680512896621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4653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a:t>Clinical Impairment Assessment (CIA) Scores</a:t>
            </a:r>
          </a:p>
        </c:rich>
      </c:tx>
      <c:layout>
        <c:manualLayout>
          <c:xMode val="edge"/>
          <c:yMode val="edge"/>
          <c:x val="0.190009842519685"/>
          <c:y val="0.0221437729501899"/>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Control</c:v>
                </c:pt>
              </c:strCache>
            </c:strRef>
          </c:tx>
          <c:spPr>
            <a:ln w="50800" cap="rnd">
              <a:solidFill>
                <a:schemeClr val="bg2">
                  <a:lumMod val="50000"/>
                </a:schemeClr>
              </a:solidFill>
              <a:prstDash val="dash"/>
              <a:round/>
            </a:ln>
            <a:effectLst/>
          </c:spPr>
          <c:marker>
            <c:symbol val="square"/>
            <c:size val="13"/>
            <c:spPr>
              <a:solidFill>
                <a:schemeClr val="bg2">
                  <a:lumMod val="50000"/>
                </a:schemeClr>
              </a:solidFill>
              <a:ln w="9525">
                <a:noFill/>
              </a:ln>
              <a:effectLst/>
            </c:spPr>
          </c:marker>
          <c:cat>
            <c:strRef>
              <c:f>Sheet1!$A$2:$A$5</c:f>
              <c:strCache>
                <c:ptCount val="4"/>
                <c:pt idx="0">
                  <c:v>Baseline</c:v>
                </c:pt>
                <c:pt idx="1">
                  <c:v>Post Intervention</c:v>
                </c:pt>
                <c:pt idx="2">
                  <c:v>1 year</c:v>
                </c:pt>
                <c:pt idx="3">
                  <c:v>2 years</c:v>
                </c:pt>
              </c:strCache>
            </c:strRef>
          </c:cat>
          <c:val>
            <c:numRef>
              <c:f>Sheet1!$B$2:$B$5</c:f>
              <c:numCache>
                <c:formatCode>General</c:formatCode>
                <c:ptCount val="4"/>
                <c:pt idx="0">
                  <c:v>24.6</c:v>
                </c:pt>
                <c:pt idx="1">
                  <c:v>20.98</c:v>
                </c:pt>
                <c:pt idx="2">
                  <c:v>19.65</c:v>
                </c:pt>
                <c:pt idx="3">
                  <c:v>17.29</c:v>
                </c:pt>
              </c:numCache>
            </c:numRef>
          </c:val>
          <c:smooth val="0"/>
          <c:extLst xmlns:c16r2="http://schemas.microsoft.com/office/drawing/2015/06/chart">
            <c:ext xmlns:c16="http://schemas.microsoft.com/office/drawing/2014/chart" uri="{C3380CC4-5D6E-409C-BE32-E72D297353CC}">
              <c16:uniqueId val="{00000000-BEB7-4098-AF82-5DB644789598}"/>
            </c:ext>
          </c:extLst>
        </c:ser>
        <c:ser>
          <c:idx val="1"/>
          <c:order val="1"/>
          <c:tx>
            <c:strRef>
              <c:f>Sheet1!$C$1</c:f>
              <c:strCache>
                <c:ptCount val="1"/>
                <c:pt idx="0">
                  <c:v>Intervention</c:v>
                </c:pt>
              </c:strCache>
            </c:strRef>
          </c:tx>
          <c:spPr>
            <a:ln w="53975" cap="rnd">
              <a:solidFill>
                <a:schemeClr val="accent1"/>
              </a:solidFill>
              <a:round/>
            </a:ln>
            <a:effectLst/>
          </c:spPr>
          <c:marker>
            <c:symbol val="diamond"/>
            <c:size val="16"/>
            <c:spPr>
              <a:solidFill>
                <a:schemeClr val="accent1"/>
              </a:solidFill>
              <a:ln w="9525">
                <a:noFill/>
              </a:ln>
              <a:effectLst/>
            </c:spPr>
          </c:marker>
          <c:cat>
            <c:strRef>
              <c:f>Sheet1!$A$2:$A$5</c:f>
              <c:strCache>
                <c:ptCount val="4"/>
                <c:pt idx="0">
                  <c:v>Baseline</c:v>
                </c:pt>
                <c:pt idx="1">
                  <c:v>Post Intervention</c:v>
                </c:pt>
                <c:pt idx="2">
                  <c:v>1 year</c:v>
                </c:pt>
                <c:pt idx="3">
                  <c:v>2 years</c:v>
                </c:pt>
              </c:strCache>
            </c:strRef>
          </c:cat>
          <c:val>
            <c:numRef>
              <c:f>Sheet1!$C$2:$C$5</c:f>
              <c:numCache>
                <c:formatCode>General</c:formatCode>
                <c:ptCount val="4"/>
                <c:pt idx="0">
                  <c:v>25.52</c:v>
                </c:pt>
                <c:pt idx="1">
                  <c:v>19.95</c:v>
                </c:pt>
                <c:pt idx="2">
                  <c:v>17.82</c:v>
                </c:pt>
                <c:pt idx="3">
                  <c:v>15.66</c:v>
                </c:pt>
              </c:numCache>
            </c:numRef>
          </c:val>
          <c:smooth val="0"/>
          <c:extLst xmlns:c16r2="http://schemas.microsoft.com/office/drawing/2015/06/chart">
            <c:ext xmlns:c16="http://schemas.microsoft.com/office/drawing/2014/chart" uri="{C3380CC4-5D6E-409C-BE32-E72D297353CC}">
              <c16:uniqueId val="{00000001-BEB7-4098-AF82-5DB644789598}"/>
            </c:ext>
          </c:extLst>
        </c:ser>
        <c:dLbls>
          <c:showLegendKey val="0"/>
          <c:showVal val="0"/>
          <c:showCatName val="0"/>
          <c:showSerName val="0"/>
          <c:showPercent val="0"/>
          <c:showBubbleSize val="0"/>
        </c:dLbls>
        <c:marker val="1"/>
        <c:smooth val="0"/>
        <c:axId val="1412767392"/>
        <c:axId val="1412769872"/>
      </c:lineChart>
      <c:catAx>
        <c:axId val="141276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2769872"/>
        <c:crosses val="autoZero"/>
        <c:auto val="1"/>
        <c:lblAlgn val="ctr"/>
        <c:lblOffset val="100"/>
        <c:noMultiLvlLbl val="0"/>
      </c:catAx>
      <c:valAx>
        <c:axId val="1412769872"/>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Mean CIA Score</a:t>
                </a:r>
              </a:p>
            </c:rich>
          </c:tx>
          <c:layout>
            <c:manualLayout>
              <c:xMode val="edge"/>
              <c:yMode val="edge"/>
              <c:x val="0.00121438052202489"/>
              <c:y val="0.28659332489945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2767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Control</c:v>
                </c:pt>
              </c:strCache>
            </c:strRef>
          </c:tx>
          <c:spPr>
            <a:ln w="50800" cap="rnd">
              <a:solidFill>
                <a:schemeClr val="bg2">
                  <a:lumMod val="50000"/>
                </a:schemeClr>
              </a:solidFill>
              <a:prstDash val="dash"/>
              <a:round/>
            </a:ln>
            <a:effectLst/>
          </c:spPr>
          <c:marker>
            <c:symbol val="square"/>
            <c:size val="13"/>
            <c:spPr>
              <a:solidFill>
                <a:schemeClr val="bg2">
                  <a:lumMod val="50000"/>
                </a:schemeClr>
              </a:solidFill>
              <a:ln w="9525">
                <a:noFill/>
              </a:ln>
              <a:effectLst/>
            </c:spPr>
          </c:marker>
          <c:cat>
            <c:strRef>
              <c:f>Sheet1!$A$2:$A$5</c:f>
              <c:strCache>
                <c:ptCount val="4"/>
                <c:pt idx="0">
                  <c:v>Baseline</c:v>
                </c:pt>
                <c:pt idx="1">
                  <c:v>Post </c:v>
                </c:pt>
                <c:pt idx="2">
                  <c:v>1 year</c:v>
                </c:pt>
                <c:pt idx="3">
                  <c:v>2 years</c:v>
                </c:pt>
              </c:strCache>
            </c:strRef>
          </c:cat>
          <c:val>
            <c:numRef>
              <c:f>Sheet1!$B$2:$B$5</c:f>
              <c:numCache>
                <c:formatCode>General</c:formatCode>
                <c:ptCount val="4"/>
                <c:pt idx="0">
                  <c:v>11.09</c:v>
                </c:pt>
                <c:pt idx="1">
                  <c:v>10.14</c:v>
                </c:pt>
                <c:pt idx="2">
                  <c:v>9.61</c:v>
                </c:pt>
                <c:pt idx="3">
                  <c:v>9.41</c:v>
                </c:pt>
              </c:numCache>
            </c:numRef>
          </c:val>
          <c:smooth val="0"/>
          <c:extLst xmlns:c16r2="http://schemas.microsoft.com/office/drawing/2015/06/chart">
            <c:ext xmlns:c16="http://schemas.microsoft.com/office/drawing/2014/chart" uri="{C3380CC4-5D6E-409C-BE32-E72D297353CC}">
              <c16:uniqueId val="{00000000-C3FA-4D33-9CD8-115CA91B324A}"/>
            </c:ext>
          </c:extLst>
        </c:ser>
        <c:ser>
          <c:idx val="1"/>
          <c:order val="1"/>
          <c:tx>
            <c:strRef>
              <c:f>Sheet1!$C$1</c:f>
              <c:strCache>
                <c:ptCount val="1"/>
                <c:pt idx="0">
                  <c:v>Intervention</c:v>
                </c:pt>
              </c:strCache>
            </c:strRef>
          </c:tx>
          <c:spPr>
            <a:ln w="53975" cap="rnd">
              <a:solidFill>
                <a:schemeClr val="accent1"/>
              </a:solidFill>
              <a:round/>
            </a:ln>
            <a:effectLst/>
          </c:spPr>
          <c:marker>
            <c:symbol val="diamond"/>
            <c:size val="16"/>
            <c:spPr>
              <a:solidFill>
                <a:schemeClr val="accent1"/>
              </a:solidFill>
              <a:ln w="9525">
                <a:noFill/>
              </a:ln>
              <a:effectLst/>
            </c:spPr>
          </c:marker>
          <c:cat>
            <c:strRef>
              <c:f>Sheet1!$A$2:$A$5</c:f>
              <c:strCache>
                <c:ptCount val="4"/>
                <c:pt idx="0">
                  <c:v>Baseline</c:v>
                </c:pt>
                <c:pt idx="1">
                  <c:v>Post </c:v>
                </c:pt>
                <c:pt idx="2">
                  <c:v>1 year</c:v>
                </c:pt>
                <c:pt idx="3">
                  <c:v>2 years</c:v>
                </c:pt>
              </c:strCache>
            </c:strRef>
          </c:cat>
          <c:val>
            <c:numRef>
              <c:f>Sheet1!$C$2:$C$5</c:f>
              <c:numCache>
                <c:formatCode>General</c:formatCode>
                <c:ptCount val="4"/>
                <c:pt idx="0">
                  <c:v>11.26</c:v>
                </c:pt>
                <c:pt idx="1">
                  <c:v>9.61</c:v>
                </c:pt>
                <c:pt idx="2">
                  <c:v>9.1</c:v>
                </c:pt>
                <c:pt idx="3">
                  <c:v>8.84</c:v>
                </c:pt>
              </c:numCache>
            </c:numRef>
          </c:val>
          <c:smooth val="0"/>
          <c:extLst xmlns:c16r2="http://schemas.microsoft.com/office/drawing/2015/06/chart">
            <c:ext xmlns:c16="http://schemas.microsoft.com/office/drawing/2014/chart" uri="{C3380CC4-5D6E-409C-BE32-E72D297353CC}">
              <c16:uniqueId val="{00000001-C3FA-4D33-9CD8-115CA91B324A}"/>
            </c:ext>
          </c:extLst>
        </c:ser>
        <c:dLbls>
          <c:showLegendKey val="0"/>
          <c:showVal val="0"/>
          <c:showCatName val="0"/>
          <c:showSerName val="0"/>
          <c:showPercent val="0"/>
          <c:showBubbleSize val="0"/>
        </c:dLbls>
        <c:marker val="1"/>
        <c:smooth val="0"/>
        <c:axId val="1414679744"/>
        <c:axId val="1412752752"/>
      </c:lineChart>
      <c:catAx>
        <c:axId val="141467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2752752"/>
        <c:crosses val="autoZero"/>
        <c:auto val="1"/>
        <c:lblAlgn val="ctr"/>
        <c:lblOffset val="100"/>
        <c:noMultiLvlLbl val="0"/>
      </c:catAx>
      <c:valAx>
        <c:axId val="1412752752"/>
        <c:scaling>
          <c:orientation val="minMax"/>
          <c:max val="12.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smtClean="0"/>
                  <a:t>Mean PROMIS Score</a:t>
                </a:r>
                <a:endParaRPr lang="en-US" dirty="0"/>
              </a:p>
            </c:rich>
          </c:tx>
          <c:layout>
            <c:manualLayout>
              <c:xMode val="edge"/>
              <c:yMode val="edge"/>
              <c:x val="0.0174838836603879"/>
              <c:y val="0.15960655569519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4679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271769484087"/>
          <c:y val="0.0477446705580558"/>
          <c:w val="0.812316735279523"/>
          <c:h val="0.733916065665599"/>
        </c:manualLayout>
      </c:layout>
      <c:lineChart>
        <c:grouping val="standard"/>
        <c:varyColors val="0"/>
        <c:ser>
          <c:idx val="0"/>
          <c:order val="0"/>
          <c:tx>
            <c:strRef>
              <c:f>Sheet1!$B$1</c:f>
              <c:strCache>
                <c:ptCount val="1"/>
                <c:pt idx="0">
                  <c:v>Control</c:v>
                </c:pt>
              </c:strCache>
            </c:strRef>
          </c:tx>
          <c:spPr>
            <a:ln w="50800" cap="rnd">
              <a:solidFill>
                <a:schemeClr val="bg2">
                  <a:lumMod val="50000"/>
                </a:schemeClr>
              </a:solidFill>
              <a:prstDash val="dash"/>
              <a:round/>
            </a:ln>
            <a:effectLst/>
          </c:spPr>
          <c:marker>
            <c:symbol val="square"/>
            <c:size val="13"/>
            <c:spPr>
              <a:solidFill>
                <a:schemeClr val="bg2">
                  <a:lumMod val="50000"/>
                </a:schemeClr>
              </a:solidFill>
              <a:ln w="9525">
                <a:noFill/>
              </a:ln>
              <a:effectLst/>
            </c:spPr>
          </c:marker>
          <c:cat>
            <c:strRef>
              <c:f>Sheet1!$A$2:$A$5</c:f>
              <c:strCache>
                <c:ptCount val="4"/>
                <c:pt idx="0">
                  <c:v>Baseline</c:v>
                </c:pt>
                <c:pt idx="1">
                  <c:v>Post</c:v>
                </c:pt>
                <c:pt idx="2">
                  <c:v>1 year</c:v>
                </c:pt>
                <c:pt idx="3">
                  <c:v>2 years</c:v>
                </c:pt>
              </c:strCache>
            </c:strRef>
          </c:cat>
          <c:val>
            <c:numRef>
              <c:f>Sheet1!$B$2:$B$5</c:f>
              <c:numCache>
                <c:formatCode>General</c:formatCode>
                <c:ptCount val="4"/>
                <c:pt idx="0">
                  <c:v>11.08</c:v>
                </c:pt>
                <c:pt idx="1">
                  <c:v>9.4</c:v>
                </c:pt>
                <c:pt idx="2">
                  <c:v>8.720000000000001</c:v>
                </c:pt>
                <c:pt idx="3">
                  <c:v>8.36</c:v>
                </c:pt>
              </c:numCache>
            </c:numRef>
          </c:val>
          <c:smooth val="0"/>
          <c:extLst xmlns:c16r2="http://schemas.microsoft.com/office/drawing/2015/06/chart">
            <c:ext xmlns:c16="http://schemas.microsoft.com/office/drawing/2014/chart" uri="{C3380CC4-5D6E-409C-BE32-E72D297353CC}">
              <c16:uniqueId val="{00000000-F4E8-452A-BE2D-C9AC1664F435}"/>
            </c:ext>
          </c:extLst>
        </c:ser>
        <c:ser>
          <c:idx val="1"/>
          <c:order val="1"/>
          <c:tx>
            <c:strRef>
              <c:f>Sheet1!$C$1</c:f>
              <c:strCache>
                <c:ptCount val="1"/>
                <c:pt idx="0">
                  <c:v>Intervention</c:v>
                </c:pt>
              </c:strCache>
            </c:strRef>
          </c:tx>
          <c:spPr>
            <a:ln w="53975" cap="rnd">
              <a:solidFill>
                <a:schemeClr val="accent1"/>
              </a:solidFill>
              <a:round/>
            </a:ln>
            <a:effectLst/>
          </c:spPr>
          <c:marker>
            <c:symbol val="diamond"/>
            <c:size val="16"/>
            <c:spPr>
              <a:solidFill>
                <a:schemeClr val="accent1"/>
              </a:solidFill>
              <a:ln w="9525">
                <a:noFill/>
              </a:ln>
              <a:effectLst/>
            </c:spPr>
          </c:marker>
          <c:cat>
            <c:strRef>
              <c:f>Sheet1!$A$2:$A$5</c:f>
              <c:strCache>
                <c:ptCount val="4"/>
                <c:pt idx="0">
                  <c:v>Baseline</c:v>
                </c:pt>
                <c:pt idx="1">
                  <c:v>Post</c:v>
                </c:pt>
                <c:pt idx="2">
                  <c:v>1 year</c:v>
                </c:pt>
                <c:pt idx="3">
                  <c:v>2 years</c:v>
                </c:pt>
              </c:strCache>
            </c:strRef>
          </c:cat>
          <c:val>
            <c:numRef>
              <c:f>Sheet1!$C$2:$C$5</c:f>
              <c:numCache>
                <c:formatCode>General</c:formatCode>
                <c:ptCount val="4"/>
                <c:pt idx="0">
                  <c:v>11.09</c:v>
                </c:pt>
                <c:pt idx="1">
                  <c:v>8.210000000000001</c:v>
                </c:pt>
                <c:pt idx="2">
                  <c:v>7.74</c:v>
                </c:pt>
                <c:pt idx="3">
                  <c:v>7.359999999999998</c:v>
                </c:pt>
              </c:numCache>
            </c:numRef>
          </c:val>
          <c:smooth val="0"/>
          <c:extLst xmlns:c16r2="http://schemas.microsoft.com/office/drawing/2015/06/chart">
            <c:ext xmlns:c16="http://schemas.microsoft.com/office/drawing/2014/chart" uri="{C3380CC4-5D6E-409C-BE32-E72D297353CC}">
              <c16:uniqueId val="{00000001-F4E8-452A-BE2D-C9AC1664F435}"/>
            </c:ext>
          </c:extLst>
        </c:ser>
        <c:dLbls>
          <c:showLegendKey val="0"/>
          <c:showVal val="0"/>
          <c:showCatName val="0"/>
          <c:showSerName val="0"/>
          <c:showPercent val="0"/>
          <c:showBubbleSize val="0"/>
        </c:dLbls>
        <c:marker val="1"/>
        <c:smooth val="0"/>
        <c:axId val="1413976960"/>
        <c:axId val="1413979440"/>
      </c:lineChart>
      <c:catAx>
        <c:axId val="141397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3979440"/>
        <c:crosses val="autoZero"/>
        <c:auto val="1"/>
        <c:lblAlgn val="ctr"/>
        <c:lblOffset val="100"/>
        <c:noMultiLvlLbl val="0"/>
      </c:catAx>
      <c:valAx>
        <c:axId val="1413979440"/>
        <c:scaling>
          <c:orientation val="minMax"/>
          <c:min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Mean PHQ-9 Score</a:t>
                </a:r>
              </a:p>
            </c:rich>
          </c:tx>
          <c:layout>
            <c:manualLayout>
              <c:xMode val="edge"/>
              <c:yMode val="edge"/>
              <c:x val="0.00121432544202556"/>
              <c:y val="0.13680512896621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13976960"/>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dirty="0"/>
              <a:t>Realized Treatment Access</a:t>
            </a:r>
          </a:p>
        </c:rich>
      </c:tx>
      <c:layout>
        <c:manualLayout>
          <c:xMode val="edge"/>
          <c:yMode val="edge"/>
          <c:x val="0.289781757454419"/>
          <c:y val="0.02469944951345"/>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Engaged</c:v>
                </c:pt>
              </c:strCache>
            </c:strRef>
          </c:tx>
          <c:spPr>
            <a:solidFill>
              <a:schemeClr val="accent1"/>
            </a:solidFill>
            <a:ln>
              <a:noFill/>
            </a:ln>
            <a:effectLst/>
          </c:spPr>
          <c:invertIfNegative val="0"/>
          <c:dPt>
            <c:idx val="1"/>
            <c:invertIfNegative val="0"/>
            <c:bubble3D val="0"/>
            <c:spPr>
              <a:solidFill>
                <a:schemeClr val="bg2">
                  <a:lumMod val="50000"/>
                </a:schemeClr>
              </a:solidFill>
              <a:ln>
                <a:noFill/>
              </a:ln>
              <a:effectLst/>
            </c:spPr>
            <c:extLst xmlns:c16r2="http://schemas.microsoft.com/office/drawing/2015/06/chart">
              <c:ext xmlns:c16="http://schemas.microsoft.com/office/drawing/2014/chart" uri="{C3380CC4-5D6E-409C-BE32-E72D297353CC}">
                <c16:uniqueId val="{00000001-8F68-4C49-9C33-D217A8CDA7D5}"/>
              </c:ext>
            </c:extLst>
          </c:dPt>
          <c:dLbls>
            <c:dLbl>
              <c:idx val="0"/>
              <c:layout>
                <c:manualLayout>
                  <c:x val="-3.61297139973772E-17"/>
                  <c:y val="0.012349724756725"/>
                </c:manualLayout>
              </c:layout>
              <c:tx>
                <c:rich>
                  <a:bodyPr/>
                  <a:lstStyle/>
                  <a:p>
                    <a:fld id="{179FE6AC-50DC-435C-BCE2-80E88F91F43A}" type="VALUE">
                      <a:rPr lang="mr-IN" smtClean="0"/>
                      <a:pPr/>
                      <a:t>[VALUE]</a:t>
                    </a:fld>
                    <a:r>
                      <a:rPr lang="mr-IN" smtClean="0"/>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F68-4C49-9C33-D217A8CDA7D5}"/>
                </c:ext>
                <c:ext xmlns:c15="http://schemas.microsoft.com/office/drawing/2012/chart" uri="{CE6537A1-D6FC-4f65-9D91-7224C49458BB}">
                  <c15:dlblFieldTable/>
                  <c15:showDataLabelsRange val="0"/>
                </c:ext>
              </c:extLst>
            </c:dLbl>
            <c:dLbl>
              <c:idx val="1"/>
              <c:tx>
                <c:rich>
                  <a:bodyPr/>
                  <a:lstStyle/>
                  <a:p>
                    <a:fld id="{C62781C9-3075-4E78-8D4B-BF21EF2152D6}" type="VALUE">
                      <a:rPr lang="mr-IN" smtClean="0"/>
                      <a:pPr/>
                      <a:t>[VALUE]</a:t>
                    </a:fld>
                    <a:r>
                      <a:rPr lang="mr-IN" smtClean="0"/>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F68-4C49-9C33-D217A8CDA7D5}"/>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Intervention</c:v>
                </c:pt>
                <c:pt idx="1">
                  <c:v>Control</c:v>
                </c:pt>
              </c:strCache>
            </c:strRef>
          </c:cat>
          <c:val>
            <c:numRef>
              <c:f>Sheet1!$B$2:$B$3</c:f>
              <c:numCache>
                <c:formatCode>General</c:formatCode>
                <c:ptCount val="2"/>
                <c:pt idx="0">
                  <c:v>83.0</c:v>
                </c:pt>
                <c:pt idx="1">
                  <c:v>28.0</c:v>
                </c:pt>
              </c:numCache>
            </c:numRef>
          </c:val>
          <c:extLst xmlns:c16r2="http://schemas.microsoft.com/office/drawing/2015/06/chart">
            <c:ext xmlns:c16="http://schemas.microsoft.com/office/drawing/2014/chart" uri="{C3380CC4-5D6E-409C-BE32-E72D297353CC}">
              <c16:uniqueId val="{00000002-8F68-4C49-9C33-D217A8CDA7D5}"/>
            </c:ext>
          </c:extLst>
        </c:ser>
        <c:dLbls>
          <c:showLegendKey val="0"/>
          <c:showVal val="0"/>
          <c:showCatName val="0"/>
          <c:showSerName val="0"/>
          <c:showPercent val="0"/>
          <c:showBubbleSize val="0"/>
        </c:dLbls>
        <c:gapWidth val="150"/>
        <c:axId val="1413762752"/>
        <c:axId val="1413878848"/>
      </c:barChart>
      <c:catAx>
        <c:axId val="141376275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Experimental Condition</a:t>
                </a:r>
              </a:p>
            </c:rich>
          </c:tx>
          <c:layout>
            <c:manualLayout>
              <c:xMode val="edge"/>
              <c:yMode val="edge"/>
              <c:x val="0.351585284027175"/>
              <c:y val="0.91998530107291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13878848"/>
        <c:crosses val="autoZero"/>
        <c:auto val="1"/>
        <c:lblAlgn val="ctr"/>
        <c:lblOffset val="100"/>
        <c:noMultiLvlLbl val="0"/>
      </c:catAx>
      <c:valAx>
        <c:axId val="1413878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  Participants </a:t>
                </a:r>
              </a:p>
            </c:rich>
          </c:tx>
          <c:layout>
            <c:manualLayout>
              <c:xMode val="edge"/>
              <c:yMode val="edge"/>
              <c:x val="0.00856072838317078"/>
              <c:y val="0.30824547252740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1376275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t>Intervention Users’ Engagement with Program Content</a:t>
            </a:r>
          </a:p>
        </c:rich>
      </c:tx>
      <c:layout>
        <c:manualLayout>
          <c:xMode val="edge"/>
          <c:yMode val="edge"/>
          <c:x val="0.219735727005514"/>
          <c:y val="0.0355984258661986"/>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7990463215259"/>
          <c:y val="0.1938408764745"/>
          <c:w val="0.757808309553949"/>
          <c:h val="0.651202152182935"/>
        </c:manualLayout>
      </c:layout>
      <c:barChart>
        <c:barDir val="bar"/>
        <c:grouping val="clustered"/>
        <c:varyColors val="0"/>
        <c:ser>
          <c:idx val="0"/>
          <c:order val="0"/>
          <c:tx>
            <c:strRef>
              <c:f>Sheet1!$B$1</c:f>
              <c:strCache>
                <c:ptCount val="1"/>
                <c:pt idx="0">
                  <c:v>Percent Content Completed</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Across all years</c:v>
                </c:pt>
                <c:pt idx="1">
                  <c:v>Years 2 &amp; 3</c:v>
                </c:pt>
                <c:pt idx="2">
                  <c:v>Year 1</c:v>
                </c:pt>
              </c:strCache>
            </c:strRef>
          </c:cat>
          <c:val>
            <c:numRef>
              <c:f>Sheet1!$B$2:$B$4</c:f>
              <c:numCache>
                <c:formatCode>General</c:formatCode>
                <c:ptCount val="3"/>
                <c:pt idx="0">
                  <c:v>0.31</c:v>
                </c:pt>
                <c:pt idx="1">
                  <c:v>0.39</c:v>
                </c:pt>
                <c:pt idx="2">
                  <c:v>0.17</c:v>
                </c:pt>
              </c:numCache>
            </c:numRef>
          </c:val>
          <c:extLst xmlns:c16r2="http://schemas.microsoft.com/office/drawing/2015/06/chart">
            <c:ext xmlns:c16="http://schemas.microsoft.com/office/drawing/2014/chart" uri="{C3380CC4-5D6E-409C-BE32-E72D297353CC}">
              <c16:uniqueId val="{00000000-77AA-4DC2-9547-B7AC2F703AE9}"/>
            </c:ext>
          </c:extLst>
        </c:ser>
        <c:dLbls>
          <c:showLegendKey val="0"/>
          <c:showVal val="0"/>
          <c:showCatName val="0"/>
          <c:showSerName val="0"/>
          <c:showPercent val="0"/>
          <c:showBubbleSize val="0"/>
        </c:dLbls>
        <c:gapWidth val="182"/>
        <c:axId val="1414759712"/>
        <c:axId val="1414769552"/>
      </c:barChart>
      <c:catAx>
        <c:axId val="1414759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14769552"/>
        <c:crosses val="autoZero"/>
        <c:auto val="1"/>
        <c:lblAlgn val="ctr"/>
        <c:lblOffset val="100"/>
        <c:noMultiLvlLbl val="0"/>
      </c:catAx>
      <c:valAx>
        <c:axId val="1414769552"/>
        <c:scaling>
          <c:orientation val="minMax"/>
          <c:max val="1.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14759712"/>
        <c:crosses val="autoZero"/>
        <c:crossBetween val="between"/>
      </c:valAx>
      <c:spPr>
        <a:noFill/>
        <a:ln>
          <a:noFill/>
        </a:ln>
        <a:effectLst/>
      </c:spPr>
    </c:plotArea>
    <c:legend>
      <c:legendPos val="b"/>
      <c:layout>
        <c:manualLayout>
          <c:xMode val="edge"/>
          <c:yMode val="edge"/>
          <c:x val="0.220065196635843"/>
          <c:y val="0.933093377162038"/>
          <c:w val="0.457689770216053"/>
          <c:h val="0.064579856542949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7154C-D921-4DB3-81B3-679D43DB2E92}" type="doc">
      <dgm:prSet loTypeId="urn:microsoft.com/office/officeart/2005/8/layout/chevron1" loCatId="process" qsTypeId="urn:microsoft.com/office/officeart/2005/8/quickstyle/simple1" qsCatId="simple" csTypeId="urn:microsoft.com/office/officeart/2005/8/colors/accent1_2" csCatId="accent1" phldr="1"/>
      <dgm:spPr/>
    </dgm:pt>
    <dgm:pt modelId="{F4FBE414-9C6C-4B4C-A4E6-7EF0F28689DC}">
      <dgm:prSet phldrT="[Text]"/>
      <dgm:spPr/>
      <dgm:t>
        <a:bodyPr/>
        <a:lstStyle/>
        <a:p>
          <a:r>
            <a:rPr lang="en-US" dirty="0" smtClean="0"/>
            <a:t>Baseline</a:t>
          </a:r>
          <a:endParaRPr lang="en-US" dirty="0"/>
        </a:p>
      </dgm:t>
    </dgm:pt>
    <dgm:pt modelId="{5B036498-E6BF-4D66-9CF0-B4680BD33A40}" type="parTrans" cxnId="{F72D698E-64A6-4C19-8050-A939767FA957}">
      <dgm:prSet/>
      <dgm:spPr/>
      <dgm:t>
        <a:bodyPr/>
        <a:lstStyle/>
        <a:p>
          <a:endParaRPr lang="en-US"/>
        </a:p>
      </dgm:t>
    </dgm:pt>
    <dgm:pt modelId="{772F6791-C214-4918-B6DD-641EE9E53C72}" type="sibTrans" cxnId="{F72D698E-64A6-4C19-8050-A939767FA957}">
      <dgm:prSet/>
      <dgm:spPr/>
      <dgm:t>
        <a:bodyPr/>
        <a:lstStyle/>
        <a:p>
          <a:endParaRPr lang="en-US"/>
        </a:p>
      </dgm:t>
    </dgm:pt>
    <dgm:pt modelId="{43EBFC11-5720-43AA-8DFD-024CB9FCA21F}">
      <dgm:prSet phldrT="[Text]"/>
      <dgm:spPr/>
      <dgm:t>
        <a:bodyPr/>
        <a:lstStyle/>
        <a:p>
          <a:r>
            <a:rPr lang="en-US" dirty="0" smtClean="0"/>
            <a:t>1-Year Follow-Up</a:t>
          </a:r>
          <a:endParaRPr lang="en-US" dirty="0"/>
        </a:p>
      </dgm:t>
    </dgm:pt>
    <dgm:pt modelId="{F0D6010C-D175-4797-A6F0-0EE3EAABAFBB}" type="parTrans" cxnId="{08CE5FBA-0C8F-45C4-A028-73E5A3AE27B5}">
      <dgm:prSet/>
      <dgm:spPr/>
      <dgm:t>
        <a:bodyPr/>
        <a:lstStyle/>
        <a:p>
          <a:endParaRPr lang="en-US"/>
        </a:p>
      </dgm:t>
    </dgm:pt>
    <dgm:pt modelId="{FC9C39D6-ED8D-4F5A-91D7-1874708C15D6}" type="sibTrans" cxnId="{08CE5FBA-0C8F-45C4-A028-73E5A3AE27B5}">
      <dgm:prSet/>
      <dgm:spPr/>
      <dgm:t>
        <a:bodyPr/>
        <a:lstStyle/>
        <a:p>
          <a:endParaRPr lang="en-US"/>
        </a:p>
      </dgm:t>
    </dgm:pt>
    <dgm:pt modelId="{E6D095C3-D7F6-40EE-8F0B-4AD01C5CC1C6}">
      <dgm:prSet phldrT="[Text]"/>
      <dgm:spPr/>
      <dgm:t>
        <a:bodyPr/>
        <a:lstStyle/>
        <a:p>
          <a:r>
            <a:rPr lang="en-US" dirty="0" smtClean="0"/>
            <a:t>2-Year Follow-Up </a:t>
          </a:r>
          <a:endParaRPr lang="en-US" dirty="0"/>
        </a:p>
      </dgm:t>
    </dgm:pt>
    <dgm:pt modelId="{AE06AEEE-74F1-47C4-A617-58715875B5F6}" type="parTrans" cxnId="{CC402B1E-9619-4FD1-B295-ADC35F14A70B}">
      <dgm:prSet/>
      <dgm:spPr/>
      <dgm:t>
        <a:bodyPr/>
        <a:lstStyle/>
        <a:p>
          <a:endParaRPr lang="en-US"/>
        </a:p>
      </dgm:t>
    </dgm:pt>
    <dgm:pt modelId="{68B25C72-B748-49EA-B3F2-61E77E0CE8EB}" type="sibTrans" cxnId="{CC402B1E-9619-4FD1-B295-ADC35F14A70B}">
      <dgm:prSet/>
      <dgm:spPr/>
      <dgm:t>
        <a:bodyPr/>
        <a:lstStyle/>
        <a:p>
          <a:endParaRPr lang="en-US"/>
        </a:p>
      </dgm:t>
    </dgm:pt>
    <dgm:pt modelId="{B8D7CD37-DD3C-4D7E-86C3-EE9F2BCFAD82}">
      <dgm:prSet phldrT="[Text]"/>
      <dgm:spPr/>
      <dgm:t>
        <a:bodyPr/>
        <a:lstStyle/>
        <a:p>
          <a:r>
            <a:rPr lang="en-US" dirty="0" smtClean="0"/>
            <a:t>Post Intervention</a:t>
          </a:r>
          <a:endParaRPr lang="en-US" dirty="0"/>
        </a:p>
      </dgm:t>
    </dgm:pt>
    <dgm:pt modelId="{422DC6D5-0222-4200-8F08-E2BFF6CE923F}" type="parTrans" cxnId="{BBB25923-8D01-4FF6-97A2-6A56F81F050D}">
      <dgm:prSet/>
      <dgm:spPr/>
      <dgm:t>
        <a:bodyPr/>
        <a:lstStyle/>
        <a:p>
          <a:endParaRPr lang="en-US"/>
        </a:p>
      </dgm:t>
    </dgm:pt>
    <dgm:pt modelId="{971FF330-CFE8-4F5E-90AB-109A8A10C8B6}" type="sibTrans" cxnId="{BBB25923-8D01-4FF6-97A2-6A56F81F050D}">
      <dgm:prSet/>
      <dgm:spPr/>
      <dgm:t>
        <a:bodyPr/>
        <a:lstStyle/>
        <a:p>
          <a:endParaRPr lang="en-US"/>
        </a:p>
      </dgm:t>
    </dgm:pt>
    <dgm:pt modelId="{337C786D-F63A-4D84-95DB-8BF10ADF1AEB}" type="pres">
      <dgm:prSet presAssocID="{59F7154C-D921-4DB3-81B3-679D43DB2E92}" presName="Name0" presStyleCnt="0">
        <dgm:presLayoutVars>
          <dgm:dir/>
          <dgm:animLvl val="lvl"/>
          <dgm:resizeHandles val="exact"/>
        </dgm:presLayoutVars>
      </dgm:prSet>
      <dgm:spPr/>
    </dgm:pt>
    <dgm:pt modelId="{BD4E4232-082C-498D-86FB-6C5115B54162}" type="pres">
      <dgm:prSet presAssocID="{F4FBE414-9C6C-4B4C-A4E6-7EF0F28689DC}" presName="parTxOnly" presStyleLbl="node1" presStyleIdx="0" presStyleCnt="4">
        <dgm:presLayoutVars>
          <dgm:chMax val="0"/>
          <dgm:chPref val="0"/>
          <dgm:bulletEnabled val="1"/>
        </dgm:presLayoutVars>
      </dgm:prSet>
      <dgm:spPr/>
      <dgm:t>
        <a:bodyPr/>
        <a:lstStyle/>
        <a:p>
          <a:endParaRPr lang="en-US"/>
        </a:p>
      </dgm:t>
    </dgm:pt>
    <dgm:pt modelId="{227920D9-8627-45FC-B4D4-795AA8FAFC18}" type="pres">
      <dgm:prSet presAssocID="{772F6791-C214-4918-B6DD-641EE9E53C72}" presName="parTxOnlySpace" presStyleCnt="0"/>
      <dgm:spPr/>
    </dgm:pt>
    <dgm:pt modelId="{673EF1AC-8FE3-4CE1-97F8-A02DD8B9026A}" type="pres">
      <dgm:prSet presAssocID="{B8D7CD37-DD3C-4D7E-86C3-EE9F2BCFAD82}" presName="parTxOnly" presStyleLbl="node1" presStyleIdx="1" presStyleCnt="4">
        <dgm:presLayoutVars>
          <dgm:chMax val="0"/>
          <dgm:chPref val="0"/>
          <dgm:bulletEnabled val="1"/>
        </dgm:presLayoutVars>
      </dgm:prSet>
      <dgm:spPr/>
      <dgm:t>
        <a:bodyPr/>
        <a:lstStyle/>
        <a:p>
          <a:endParaRPr lang="en-US"/>
        </a:p>
      </dgm:t>
    </dgm:pt>
    <dgm:pt modelId="{F4E83CAB-295D-4EE6-B2DB-0248457A2369}" type="pres">
      <dgm:prSet presAssocID="{971FF330-CFE8-4F5E-90AB-109A8A10C8B6}" presName="parTxOnlySpace" presStyleCnt="0"/>
      <dgm:spPr/>
    </dgm:pt>
    <dgm:pt modelId="{F6297346-3995-409E-A9CB-7E1CA9A93D60}" type="pres">
      <dgm:prSet presAssocID="{43EBFC11-5720-43AA-8DFD-024CB9FCA21F}" presName="parTxOnly" presStyleLbl="node1" presStyleIdx="2" presStyleCnt="4">
        <dgm:presLayoutVars>
          <dgm:chMax val="0"/>
          <dgm:chPref val="0"/>
          <dgm:bulletEnabled val="1"/>
        </dgm:presLayoutVars>
      </dgm:prSet>
      <dgm:spPr/>
      <dgm:t>
        <a:bodyPr/>
        <a:lstStyle/>
        <a:p>
          <a:endParaRPr lang="en-US"/>
        </a:p>
      </dgm:t>
    </dgm:pt>
    <dgm:pt modelId="{7B1E813D-C3F5-403D-8691-DC9DAC2D4CFA}" type="pres">
      <dgm:prSet presAssocID="{FC9C39D6-ED8D-4F5A-91D7-1874708C15D6}" presName="parTxOnlySpace" presStyleCnt="0"/>
      <dgm:spPr/>
    </dgm:pt>
    <dgm:pt modelId="{FB42A374-55AF-4F6B-9715-507BC2832383}" type="pres">
      <dgm:prSet presAssocID="{E6D095C3-D7F6-40EE-8F0B-4AD01C5CC1C6}" presName="parTxOnly" presStyleLbl="node1" presStyleIdx="3" presStyleCnt="4">
        <dgm:presLayoutVars>
          <dgm:chMax val="0"/>
          <dgm:chPref val="0"/>
          <dgm:bulletEnabled val="1"/>
        </dgm:presLayoutVars>
      </dgm:prSet>
      <dgm:spPr/>
      <dgm:t>
        <a:bodyPr/>
        <a:lstStyle/>
        <a:p>
          <a:endParaRPr lang="en-US"/>
        </a:p>
      </dgm:t>
    </dgm:pt>
  </dgm:ptLst>
  <dgm:cxnLst>
    <dgm:cxn modelId="{6EBAE6DC-0FD5-4DC7-A81B-ABEAE9EE80BE}" type="presOf" srcId="{F4FBE414-9C6C-4B4C-A4E6-7EF0F28689DC}" destId="{BD4E4232-082C-498D-86FB-6C5115B54162}" srcOrd="0" destOrd="0" presId="urn:microsoft.com/office/officeart/2005/8/layout/chevron1"/>
    <dgm:cxn modelId="{08CE5FBA-0C8F-45C4-A028-73E5A3AE27B5}" srcId="{59F7154C-D921-4DB3-81B3-679D43DB2E92}" destId="{43EBFC11-5720-43AA-8DFD-024CB9FCA21F}" srcOrd="2" destOrd="0" parTransId="{F0D6010C-D175-4797-A6F0-0EE3EAABAFBB}" sibTransId="{FC9C39D6-ED8D-4F5A-91D7-1874708C15D6}"/>
    <dgm:cxn modelId="{BBB25923-8D01-4FF6-97A2-6A56F81F050D}" srcId="{59F7154C-D921-4DB3-81B3-679D43DB2E92}" destId="{B8D7CD37-DD3C-4D7E-86C3-EE9F2BCFAD82}" srcOrd="1" destOrd="0" parTransId="{422DC6D5-0222-4200-8F08-E2BFF6CE923F}" sibTransId="{971FF330-CFE8-4F5E-90AB-109A8A10C8B6}"/>
    <dgm:cxn modelId="{36C3ABF7-1A6F-440E-BCE6-97BF72BC587A}" type="presOf" srcId="{43EBFC11-5720-43AA-8DFD-024CB9FCA21F}" destId="{F6297346-3995-409E-A9CB-7E1CA9A93D60}" srcOrd="0" destOrd="0" presId="urn:microsoft.com/office/officeart/2005/8/layout/chevron1"/>
    <dgm:cxn modelId="{5247CBC1-F80B-4C87-804E-32A1BCE218FC}" type="presOf" srcId="{59F7154C-D921-4DB3-81B3-679D43DB2E92}" destId="{337C786D-F63A-4D84-95DB-8BF10ADF1AEB}" srcOrd="0" destOrd="0" presId="urn:microsoft.com/office/officeart/2005/8/layout/chevron1"/>
    <dgm:cxn modelId="{CC402B1E-9619-4FD1-B295-ADC35F14A70B}" srcId="{59F7154C-D921-4DB3-81B3-679D43DB2E92}" destId="{E6D095C3-D7F6-40EE-8F0B-4AD01C5CC1C6}" srcOrd="3" destOrd="0" parTransId="{AE06AEEE-74F1-47C4-A617-58715875B5F6}" sibTransId="{68B25C72-B748-49EA-B3F2-61E77E0CE8EB}"/>
    <dgm:cxn modelId="{940A0DB7-C9CB-4086-8535-B7C9A3F82CAF}" type="presOf" srcId="{E6D095C3-D7F6-40EE-8F0B-4AD01C5CC1C6}" destId="{FB42A374-55AF-4F6B-9715-507BC2832383}" srcOrd="0" destOrd="0" presId="urn:microsoft.com/office/officeart/2005/8/layout/chevron1"/>
    <dgm:cxn modelId="{3F5A95A2-390E-4E04-8D13-E6BAB95F20B1}" type="presOf" srcId="{B8D7CD37-DD3C-4D7E-86C3-EE9F2BCFAD82}" destId="{673EF1AC-8FE3-4CE1-97F8-A02DD8B9026A}" srcOrd="0" destOrd="0" presId="urn:microsoft.com/office/officeart/2005/8/layout/chevron1"/>
    <dgm:cxn modelId="{F72D698E-64A6-4C19-8050-A939767FA957}" srcId="{59F7154C-D921-4DB3-81B3-679D43DB2E92}" destId="{F4FBE414-9C6C-4B4C-A4E6-7EF0F28689DC}" srcOrd="0" destOrd="0" parTransId="{5B036498-E6BF-4D66-9CF0-B4680BD33A40}" sibTransId="{772F6791-C214-4918-B6DD-641EE9E53C72}"/>
    <dgm:cxn modelId="{7B6619C4-2249-4D3A-8940-745E07DF19E6}" type="presParOf" srcId="{337C786D-F63A-4D84-95DB-8BF10ADF1AEB}" destId="{BD4E4232-082C-498D-86FB-6C5115B54162}" srcOrd="0" destOrd="0" presId="urn:microsoft.com/office/officeart/2005/8/layout/chevron1"/>
    <dgm:cxn modelId="{0F859435-C236-4AA6-904A-F407AA424CFB}" type="presParOf" srcId="{337C786D-F63A-4D84-95DB-8BF10ADF1AEB}" destId="{227920D9-8627-45FC-B4D4-795AA8FAFC18}" srcOrd="1" destOrd="0" presId="urn:microsoft.com/office/officeart/2005/8/layout/chevron1"/>
    <dgm:cxn modelId="{309E94AB-F30E-4159-A278-DEE3ECFE2FA6}" type="presParOf" srcId="{337C786D-F63A-4D84-95DB-8BF10ADF1AEB}" destId="{673EF1AC-8FE3-4CE1-97F8-A02DD8B9026A}" srcOrd="2" destOrd="0" presId="urn:microsoft.com/office/officeart/2005/8/layout/chevron1"/>
    <dgm:cxn modelId="{E99B4657-2BC8-4BAE-8806-DF82E0EA922A}" type="presParOf" srcId="{337C786D-F63A-4D84-95DB-8BF10ADF1AEB}" destId="{F4E83CAB-295D-4EE6-B2DB-0248457A2369}" srcOrd="3" destOrd="0" presId="urn:microsoft.com/office/officeart/2005/8/layout/chevron1"/>
    <dgm:cxn modelId="{115471C1-BFE6-49F5-A6ED-360518BFE773}" type="presParOf" srcId="{337C786D-F63A-4D84-95DB-8BF10ADF1AEB}" destId="{F6297346-3995-409E-A9CB-7E1CA9A93D60}" srcOrd="4" destOrd="0" presId="urn:microsoft.com/office/officeart/2005/8/layout/chevron1"/>
    <dgm:cxn modelId="{B1000F07-E946-4895-92D9-734D2928E8AA}" type="presParOf" srcId="{337C786D-F63A-4D84-95DB-8BF10ADF1AEB}" destId="{7B1E813D-C3F5-403D-8691-DC9DAC2D4CFA}" srcOrd="5" destOrd="0" presId="urn:microsoft.com/office/officeart/2005/8/layout/chevron1"/>
    <dgm:cxn modelId="{4DF77F82-3856-4086-8D4B-F9597A14391D}" type="presParOf" srcId="{337C786D-F63A-4D84-95DB-8BF10ADF1AEB}" destId="{FB42A374-55AF-4F6B-9715-507BC283238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241D98-ED06-4068-A2D8-21F898CE66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C7E7AB4-739A-4255-8AC2-7C104451129D}">
      <dgm:prSet phldrT="[Text]" custT="1"/>
      <dgm:spPr/>
      <dgm:t>
        <a:bodyPr/>
        <a:lstStyle/>
        <a:p>
          <a:r>
            <a:rPr lang="en-US" sz="2400" dirty="0" smtClean="0">
              <a:latin typeface="+mn-lt"/>
            </a:rPr>
            <a:t>Overall eating disorder psychopathology </a:t>
          </a:r>
          <a:endParaRPr lang="en-US" sz="2400" dirty="0">
            <a:latin typeface="+mn-lt"/>
          </a:endParaRPr>
        </a:p>
      </dgm:t>
    </dgm:pt>
    <dgm:pt modelId="{F3C9C189-6F52-455D-9FBE-213C868333CF}" type="parTrans" cxnId="{B8B6102C-BBDE-40D3-8BE5-E77F04B50CE5}">
      <dgm:prSet/>
      <dgm:spPr/>
      <dgm:t>
        <a:bodyPr/>
        <a:lstStyle/>
        <a:p>
          <a:endParaRPr lang="en-US">
            <a:latin typeface="+mj-lt"/>
          </a:endParaRPr>
        </a:p>
      </dgm:t>
    </dgm:pt>
    <dgm:pt modelId="{9575DE29-94C4-456B-A22E-E97E19AA196C}" type="sibTrans" cxnId="{B8B6102C-BBDE-40D3-8BE5-E77F04B50CE5}">
      <dgm:prSet/>
      <dgm:spPr/>
      <dgm:t>
        <a:bodyPr/>
        <a:lstStyle/>
        <a:p>
          <a:endParaRPr lang="en-US">
            <a:latin typeface="+mj-lt"/>
          </a:endParaRPr>
        </a:p>
      </dgm:t>
    </dgm:pt>
    <dgm:pt modelId="{4AAD6BF6-3EF7-465D-B379-E85C69D13FE3}">
      <dgm:prSet phldrT="[Text]" custT="1"/>
      <dgm:spPr/>
      <dgm:t>
        <a:bodyPr/>
        <a:lstStyle/>
        <a:p>
          <a:r>
            <a:rPr lang="en-US" sz="2400" dirty="0" smtClean="0">
              <a:latin typeface="+mn-lt"/>
            </a:rPr>
            <a:t>Eating Disorder Examination-Questionnaire </a:t>
          </a:r>
          <a:br>
            <a:rPr lang="en-US" sz="2400" dirty="0" smtClean="0">
              <a:latin typeface="+mn-lt"/>
            </a:rPr>
          </a:br>
          <a:r>
            <a:rPr lang="en-US" sz="2400" dirty="0" smtClean="0">
              <a:latin typeface="+mn-lt"/>
            </a:rPr>
            <a:t>(EDE-Q Global)</a:t>
          </a:r>
          <a:endParaRPr lang="en-US" sz="2400" dirty="0">
            <a:latin typeface="+mn-lt"/>
          </a:endParaRPr>
        </a:p>
      </dgm:t>
    </dgm:pt>
    <dgm:pt modelId="{B555921D-6981-415B-8B7F-DC99E1D0D79F}" type="parTrans" cxnId="{25C589CC-1B74-4320-8754-26F8BCB9B966}">
      <dgm:prSet/>
      <dgm:spPr/>
      <dgm:t>
        <a:bodyPr/>
        <a:lstStyle/>
        <a:p>
          <a:endParaRPr lang="en-US">
            <a:latin typeface="+mj-lt"/>
          </a:endParaRPr>
        </a:p>
      </dgm:t>
    </dgm:pt>
    <dgm:pt modelId="{138D8C6E-BF50-4AD8-B1FF-B08AB37A30D7}" type="sibTrans" cxnId="{25C589CC-1B74-4320-8754-26F8BCB9B966}">
      <dgm:prSet/>
      <dgm:spPr/>
      <dgm:t>
        <a:bodyPr/>
        <a:lstStyle/>
        <a:p>
          <a:endParaRPr lang="en-US">
            <a:latin typeface="+mj-lt"/>
          </a:endParaRPr>
        </a:p>
      </dgm:t>
    </dgm:pt>
    <dgm:pt modelId="{1ACDAEAB-ED0C-425D-9A39-B2C63A110DB6}">
      <dgm:prSet phldrT="[Text]" custT="1"/>
      <dgm:spPr/>
      <dgm:t>
        <a:bodyPr/>
        <a:lstStyle/>
        <a:p>
          <a:r>
            <a:rPr lang="en-US" sz="2800" dirty="0" smtClean="0">
              <a:latin typeface="+mn-lt"/>
            </a:rPr>
            <a:t>Clinical impairment</a:t>
          </a:r>
          <a:endParaRPr lang="en-US" sz="2800" dirty="0">
            <a:latin typeface="+mn-lt"/>
          </a:endParaRPr>
        </a:p>
      </dgm:t>
    </dgm:pt>
    <dgm:pt modelId="{2CE63BD2-9291-48A9-852E-E560E24126B0}" type="parTrans" cxnId="{252569F5-9C82-4867-8262-DF544DF5550A}">
      <dgm:prSet/>
      <dgm:spPr/>
      <dgm:t>
        <a:bodyPr/>
        <a:lstStyle/>
        <a:p>
          <a:endParaRPr lang="en-US">
            <a:latin typeface="+mj-lt"/>
          </a:endParaRPr>
        </a:p>
      </dgm:t>
    </dgm:pt>
    <dgm:pt modelId="{7982ABD8-D2D3-4B67-9579-F306E2DF8D3C}" type="sibTrans" cxnId="{252569F5-9C82-4867-8262-DF544DF5550A}">
      <dgm:prSet/>
      <dgm:spPr/>
      <dgm:t>
        <a:bodyPr/>
        <a:lstStyle/>
        <a:p>
          <a:endParaRPr lang="en-US">
            <a:latin typeface="+mj-lt"/>
          </a:endParaRPr>
        </a:p>
      </dgm:t>
    </dgm:pt>
    <dgm:pt modelId="{64962613-322B-44B3-A7F1-9BF78E1F9AE0}">
      <dgm:prSet phldrT="[Text]" custT="1"/>
      <dgm:spPr/>
      <dgm:t>
        <a:bodyPr/>
        <a:lstStyle/>
        <a:p>
          <a:r>
            <a:rPr lang="en-US" sz="2400" dirty="0" smtClean="0">
              <a:latin typeface="+mn-lt"/>
            </a:rPr>
            <a:t>Clinical Impairment Assessment (CIA)</a:t>
          </a:r>
          <a:endParaRPr lang="en-US" sz="2400" dirty="0">
            <a:latin typeface="+mn-lt"/>
          </a:endParaRPr>
        </a:p>
      </dgm:t>
    </dgm:pt>
    <dgm:pt modelId="{E4DF09AF-5EC9-4A31-942D-0167074E74D4}" type="parTrans" cxnId="{1ED8504F-EA72-47B1-841E-2DBF320A6348}">
      <dgm:prSet/>
      <dgm:spPr/>
      <dgm:t>
        <a:bodyPr/>
        <a:lstStyle/>
        <a:p>
          <a:endParaRPr lang="en-US">
            <a:latin typeface="+mj-lt"/>
          </a:endParaRPr>
        </a:p>
      </dgm:t>
    </dgm:pt>
    <dgm:pt modelId="{1DAF0436-0C61-4148-8C16-B10F716B32D8}" type="sibTrans" cxnId="{1ED8504F-EA72-47B1-841E-2DBF320A6348}">
      <dgm:prSet/>
      <dgm:spPr/>
      <dgm:t>
        <a:bodyPr/>
        <a:lstStyle/>
        <a:p>
          <a:endParaRPr lang="en-US">
            <a:latin typeface="+mj-lt"/>
          </a:endParaRPr>
        </a:p>
      </dgm:t>
    </dgm:pt>
    <dgm:pt modelId="{FD191C23-217C-47E2-9A69-16B490ED2281}">
      <dgm:prSet phldrT="[Text]" custT="1"/>
      <dgm:spPr/>
      <dgm:t>
        <a:bodyPr/>
        <a:lstStyle/>
        <a:p>
          <a:r>
            <a:rPr lang="en-US" sz="2800" dirty="0" smtClean="0">
              <a:latin typeface="+mn-lt"/>
            </a:rPr>
            <a:t>Depression</a:t>
          </a:r>
          <a:endParaRPr lang="en-US" sz="2800" dirty="0">
            <a:latin typeface="+mn-lt"/>
          </a:endParaRPr>
        </a:p>
      </dgm:t>
    </dgm:pt>
    <dgm:pt modelId="{3603F4EB-43C5-4CC4-92E2-7E0A8DF93371}" type="parTrans" cxnId="{551F3199-CBCD-4299-A8D6-AB58C5805F84}">
      <dgm:prSet/>
      <dgm:spPr/>
      <dgm:t>
        <a:bodyPr/>
        <a:lstStyle/>
        <a:p>
          <a:endParaRPr lang="en-US">
            <a:latin typeface="+mj-lt"/>
          </a:endParaRPr>
        </a:p>
      </dgm:t>
    </dgm:pt>
    <dgm:pt modelId="{42FBD74C-FE12-49BE-BAF9-7A4B57F4D61F}" type="sibTrans" cxnId="{551F3199-CBCD-4299-A8D6-AB58C5805F84}">
      <dgm:prSet/>
      <dgm:spPr/>
      <dgm:t>
        <a:bodyPr/>
        <a:lstStyle/>
        <a:p>
          <a:endParaRPr lang="en-US">
            <a:latin typeface="+mj-lt"/>
          </a:endParaRPr>
        </a:p>
      </dgm:t>
    </dgm:pt>
    <dgm:pt modelId="{D4D25892-F595-4923-82AF-D359416B78BE}">
      <dgm:prSet custT="1"/>
      <dgm:spPr/>
      <dgm:t>
        <a:bodyPr/>
        <a:lstStyle/>
        <a:p>
          <a:r>
            <a:rPr lang="en-US" sz="2400" smtClean="0">
              <a:latin typeface="+mn-lt"/>
            </a:rPr>
            <a:t>Patient Health Questionnaire-9 (PHQ-9) </a:t>
          </a:r>
          <a:endParaRPr lang="en-US" sz="2400" dirty="0">
            <a:latin typeface="+mn-lt"/>
          </a:endParaRPr>
        </a:p>
      </dgm:t>
    </dgm:pt>
    <dgm:pt modelId="{619BE5B5-7C55-4A22-8627-4D76408D5E69}" type="parTrans" cxnId="{EFDE2794-A6BC-4E7A-930C-AADBD701F919}">
      <dgm:prSet/>
      <dgm:spPr/>
      <dgm:t>
        <a:bodyPr/>
        <a:lstStyle/>
        <a:p>
          <a:endParaRPr lang="en-US">
            <a:latin typeface="+mj-lt"/>
          </a:endParaRPr>
        </a:p>
      </dgm:t>
    </dgm:pt>
    <dgm:pt modelId="{947C5D4D-1ECC-4A73-98E1-681E98FE70D1}" type="sibTrans" cxnId="{EFDE2794-A6BC-4E7A-930C-AADBD701F919}">
      <dgm:prSet/>
      <dgm:spPr/>
      <dgm:t>
        <a:bodyPr/>
        <a:lstStyle/>
        <a:p>
          <a:endParaRPr lang="en-US">
            <a:latin typeface="+mj-lt"/>
          </a:endParaRPr>
        </a:p>
      </dgm:t>
    </dgm:pt>
    <dgm:pt modelId="{DC1CC02D-107F-4D5C-B144-75F6C301DE74}">
      <dgm:prSet custT="1"/>
      <dgm:spPr/>
      <dgm:t>
        <a:bodyPr/>
        <a:lstStyle/>
        <a:p>
          <a:r>
            <a:rPr lang="en-US" sz="2800" dirty="0" smtClean="0">
              <a:latin typeface="+mn-lt"/>
            </a:rPr>
            <a:t>Anxiety </a:t>
          </a:r>
        </a:p>
      </dgm:t>
    </dgm:pt>
    <dgm:pt modelId="{1943DF99-CD89-42F7-ACD1-50179692E158}" type="parTrans" cxnId="{66AB7F0F-0647-4D72-89CC-5707D36AD21D}">
      <dgm:prSet/>
      <dgm:spPr/>
      <dgm:t>
        <a:bodyPr/>
        <a:lstStyle/>
        <a:p>
          <a:endParaRPr lang="en-US">
            <a:latin typeface="+mj-lt"/>
          </a:endParaRPr>
        </a:p>
      </dgm:t>
    </dgm:pt>
    <dgm:pt modelId="{D4DE91BF-AE46-4FF0-9F5A-78B5909B2E1C}" type="sibTrans" cxnId="{66AB7F0F-0647-4D72-89CC-5707D36AD21D}">
      <dgm:prSet/>
      <dgm:spPr/>
      <dgm:t>
        <a:bodyPr/>
        <a:lstStyle/>
        <a:p>
          <a:endParaRPr lang="en-US">
            <a:latin typeface="+mj-lt"/>
          </a:endParaRPr>
        </a:p>
      </dgm:t>
    </dgm:pt>
    <dgm:pt modelId="{84F16C42-589A-4765-8874-0267611F4B92}">
      <dgm:prSet custT="1"/>
      <dgm:spPr/>
      <dgm:t>
        <a:bodyPr/>
        <a:lstStyle/>
        <a:p>
          <a:r>
            <a:rPr lang="en-US" sz="2400" dirty="0" smtClean="0">
              <a:latin typeface="+mn-lt"/>
            </a:rPr>
            <a:t>Patient-Reported Outcomes Measurement Information System (PROMIS)</a:t>
          </a:r>
          <a:endParaRPr lang="en-US" sz="2400" dirty="0">
            <a:latin typeface="+mn-lt"/>
          </a:endParaRPr>
        </a:p>
      </dgm:t>
    </dgm:pt>
    <dgm:pt modelId="{E4317E82-8FB0-482A-AFF0-D5F9B8E20719}" type="parTrans" cxnId="{C5EDB3E7-377D-4846-999E-5D8F30C3457F}">
      <dgm:prSet/>
      <dgm:spPr/>
      <dgm:t>
        <a:bodyPr/>
        <a:lstStyle/>
        <a:p>
          <a:endParaRPr lang="en-US">
            <a:latin typeface="+mj-lt"/>
          </a:endParaRPr>
        </a:p>
      </dgm:t>
    </dgm:pt>
    <dgm:pt modelId="{E7910B15-11C9-4F4B-A495-41FFB9604E3B}" type="sibTrans" cxnId="{C5EDB3E7-377D-4846-999E-5D8F30C3457F}">
      <dgm:prSet/>
      <dgm:spPr/>
      <dgm:t>
        <a:bodyPr/>
        <a:lstStyle/>
        <a:p>
          <a:endParaRPr lang="en-US">
            <a:latin typeface="+mj-lt"/>
          </a:endParaRPr>
        </a:p>
      </dgm:t>
    </dgm:pt>
    <dgm:pt modelId="{E2C7F293-A5D7-42A0-95B8-E17BE70ADA01}">
      <dgm:prSet custT="1"/>
      <dgm:spPr/>
      <dgm:t>
        <a:bodyPr/>
        <a:lstStyle/>
        <a:p>
          <a:r>
            <a:rPr lang="en-US" sz="2800" dirty="0" smtClean="0">
              <a:latin typeface="+mn-lt"/>
            </a:rPr>
            <a:t>Abstinence </a:t>
          </a:r>
        </a:p>
      </dgm:t>
    </dgm:pt>
    <dgm:pt modelId="{56DC3D8E-7A6D-4B6F-8436-482237BD99BA}" type="parTrans" cxnId="{F0E79790-4DC1-47D0-B85B-5ACBBB4984B5}">
      <dgm:prSet/>
      <dgm:spPr/>
      <dgm:t>
        <a:bodyPr/>
        <a:lstStyle/>
        <a:p>
          <a:endParaRPr lang="en-US">
            <a:latin typeface="+mj-lt"/>
          </a:endParaRPr>
        </a:p>
      </dgm:t>
    </dgm:pt>
    <dgm:pt modelId="{DBBADCF9-F0ED-4649-BE27-F5B47B0BEFCE}" type="sibTrans" cxnId="{F0E79790-4DC1-47D0-B85B-5ACBBB4984B5}">
      <dgm:prSet/>
      <dgm:spPr/>
      <dgm:t>
        <a:bodyPr/>
        <a:lstStyle/>
        <a:p>
          <a:endParaRPr lang="en-US">
            <a:latin typeface="+mj-lt"/>
          </a:endParaRPr>
        </a:p>
      </dgm:t>
    </dgm:pt>
    <dgm:pt modelId="{7BFD5D61-88B1-4BE7-B947-2B4BFC1697AB}">
      <dgm:prSet custT="1"/>
      <dgm:spPr/>
      <dgm:t>
        <a:bodyPr/>
        <a:lstStyle/>
        <a:p>
          <a:r>
            <a:rPr lang="en-US" sz="2000" dirty="0" smtClean="0">
              <a:latin typeface="+mn-lt"/>
            </a:rPr>
            <a:t>No binge eating, vomiting, laxatives/diuretics, or excessive exercise over the past 28 days.</a:t>
          </a:r>
        </a:p>
      </dgm:t>
    </dgm:pt>
    <dgm:pt modelId="{954720F5-61AC-401D-AABC-A6AADD1E97E7}" type="parTrans" cxnId="{32BEBE85-5097-425E-889F-44D6D78A007D}">
      <dgm:prSet/>
      <dgm:spPr/>
      <dgm:t>
        <a:bodyPr/>
        <a:lstStyle/>
        <a:p>
          <a:endParaRPr lang="en-US">
            <a:latin typeface="+mj-lt"/>
          </a:endParaRPr>
        </a:p>
      </dgm:t>
    </dgm:pt>
    <dgm:pt modelId="{AD23D6DF-2604-4E83-99ED-9AA555FB2164}" type="sibTrans" cxnId="{32BEBE85-5097-425E-889F-44D6D78A007D}">
      <dgm:prSet/>
      <dgm:spPr/>
      <dgm:t>
        <a:bodyPr/>
        <a:lstStyle/>
        <a:p>
          <a:endParaRPr lang="en-US">
            <a:latin typeface="+mj-lt"/>
          </a:endParaRPr>
        </a:p>
      </dgm:t>
    </dgm:pt>
    <dgm:pt modelId="{35BD544F-1552-4DD4-A307-260D6E04878D}" type="pres">
      <dgm:prSet presAssocID="{FC241D98-ED06-4068-A2D8-21F898CE667E}" presName="Name0" presStyleCnt="0">
        <dgm:presLayoutVars>
          <dgm:dir/>
          <dgm:animLvl val="lvl"/>
          <dgm:resizeHandles val="exact"/>
        </dgm:presLayoutVars>
      </dgm:prSet>
      <dgm:spPr/>
      <dgm:t>
        <a:bodyPr/>
        <a:lstStyle/>
        <a:p>
          <a:endParaRPr lang="en-US"/>
        </a:p>
      </dgm:t>
    </dgm:pt>
    <dgm:pt modelId="{AAC05324-2823-4537-962F-8EF89E08CD69}" type="pres">
      <dgm:prSet presAssocID="{2C7E7AB4-739A-4255-8AC2-7C104451129D}" presName="linNode" presStyleCnt="0"/>
      <dgm:spPr/>
    </dgm:pt>
    <dgm:pt modelId="{03EBFBAA-40FD-4117-84BE-C6337D089D83}" type="pres">
      <dgm:prSet presAssocID="{2C7E7AB4-739A-4255-8AC2-7C104451129D}" presName="parentText" presStyleLbl="node1" presStyleIdx="0" presStyleCnt="5">
        <dgm:presLayoutVars>
          <dgm:chMax val="1"/>
          <dgm:bulletEnabled val="1"/>
        </dgm:presLayoutVars>
      </dgm:prSet>
      <dgm:spPr/>
      <dgm:t>
        <a:bodyPr/>
        <a:lstStyle/>
        <a:p>
          <a:endParaRPr lang="en-US"/>
        </a:p>
      </dgm:t>
    </dgm:pt>
    <dgm:pt modelId="{F1298044-D64F-4FD9-903F-EDBBA3023FDF}" type="pres">
      <dgm:prSet presAssocID="{2C7E7AB4-739A-4255-8AC2-7C104451129D}" presName="descendantText" presStyleLbl="alignAccFollowNode1" presStyleIdx="0" presStyleCnt="5">
        <dgm:presLayoutVars>
          <dgm:bulletEnabled val="1"/>
        </dgm:presLayoutVars>
      </dgm:prSet>
      <dgm:spPr/>
      <dgm:t>
        <a:bodyPr/>
        <a:lstStyle/>
        <a:p>
          <a:endParaRPr lang="en-US"/>
        </a:p>
      </dgm:t>
    </dgm:pt>
    <dgm:pt modelId="{8EBBB265-EF1E-4821-A0F7-40C11DB45CFD}" type="pres">
      <dgm:prSet presAssocID="{9575DE29-94C4-456B-A22E-E97E19AA196C}" presName="sp" presStyleCnt="0"/>
      <dgm:spPr/>
    </dgm:pt>
    <dgm:pt modelId="{F53C6F14-3D7B-4676-9A7D-E5B0625B281C}" type="pres">
      <dgm:prSet presAssocID="{1ACDAEAB-ED0C-425D-9A39-B2C63A110DB6}" presName="linNode" presStyleCnt="0"/>
      <dgm:spPr/>
    </dgm:pt>
    <dgm:pt modelId="{197F8A92-6EEF-47DA-AD06-DD3244DDA3F2}" type="pres">
      <dgm:prSet presAssocID="{1ACDAEAB-ED0C-425D-9A39-B2C63A110DB6}" presName="parentText" presStyleLbl="node1" presStyleIdx="1" presStyleCnt="5">
        <dgm:presLayoutVars>
          <dgm:chMax val="1"/>
          <dgm:bulletEnabled val="1"/>
        </dgm:presLayoutVars>
      </dgm:prSet>
      <dgm:spPr/>
      <dgm:t>
        <a:bodyPr/>
        <a:lstStyle/>
        <a:p>
          <a:endParaRPr lang="en-US"/>
        </a:p>
      </dgm:t>
    </dgm:pt>
    <dgm:pt modelId="{FEB58790-917B-4967-A440-BF31AB3B5967}" type="pres">
      <dgm:prSet presAssocID="{1ACDAEAB-ED0C-425D-9A39-B2C63A110DB6}" presName="descendantText" presStyleLbl="alignAccFollowNode1" presStyleIdx="1" presStyleCnt="5">
        <dgm:presLayoutVars>
          <dgm:bulletEnabled val="1"/>
        </dgm:presLayoutVars>
      </dgm:prSet>
      <dgm:spPr/>
      <dgm:t>
        <a:bodyPr/>
        <a:lstStyle/>
        <a:p>
          <a:endParaRPr lang="en-US"/>
        </a:p>
      </dgm:t>
    </dgm:pt>
    <dgm:pt modelId="{80D0E1CA-A540-4E45-8B1C-EEF7ACA2A3A5}" type="pres">
      <dgm:prSet presAssocID="{7982ABD8-D2D3-4B67-9579-F306E2DF8D3C}" presName="sp" presStyleCnt="0"/>
      <dgm:spPr/>
    </dgm:pt>
    <dgm:pt modelId="{638F0D92-49A1-40E9-8E55-BE2A0240C351}" type="pres">
      <dgm:prSet presAssocID="{FD191C23-217C-47E2-9A69-16B490ED2281}" presName="linNode" presStyleCnt="0"/>
      <dgm:spPr/>
    </dgm:pt>
    <dgm:pt modelId="{68D9ADE3-ECA2-4A6B-A1B4-145364B19663}" type="pres">
      <dgm:prSet presAssocID="{FD191C23-217C-47E2-9A69-16B490ED2281}" presName="parentText" presStyleLbl="node1" presStyleIdx="2" presStyleCnt="5">
        <dgm:presLayoutVars>
          <dgm:chMax val="1"/>
          <dgm:bulletEnabled val="1"/>
        </dgm:presLayoutVars>
      </dgm:prSet>
      <dgm:spPr/>
      <dgm:t>
        <a:bodyPr/>
        <a:lstStyle/>
        <a:p>
          <a:endParaRPr lang="en-US"/>
        </a:p>
      </dgm:t>
    </dgm:pt>
    <dgm:pt modelId="{3B67FBC8-B2A7-4329-90FA-5C3A816BBC91}" type="pres">
      <dgm:prSet presAssocID="{FD191C23-217C-47E2-9A69-16B490ED2281}" presName="descendantText" presStyleLbl="alignAccFollowNode1" presStyleIdx="2" presStyleCnt="5">
        <dgm:presLayoutVars>
          <dgm:bulletEnabled val="1"/>
        </dgm:presLayoutVars>
      </dgm:prSet>
      <dgm:spPr/>
      <dgm:t>
        <a:bodyPr/>
        <a:lstStyle/>
        <a:p>
          <a:endParaRPr lang="en-US"/>
        </a:p>
      </dgm:t>
    </dgm:pt>
    <dgm:pt modelId="{1140F7C8-0D80-4EAB-81F3-A34B29650C9E}" type="pres">
      <dgm:prSet presAssocID="{42FBD74C-FE12-49BE-BAF9-7A4B57F4D61F}" presName="sp" presStyleCnt="0"/>
      <dgm:spPr/>
    </dgm:pt>
    <dgm:pt modelId="{4ED172F7-40DB-4FB5-B857-C6DB6E160B49}" type="pres">
      <dgm:prSet presAssocID="{DC1CC02D-107F-4D5C-B144-75F6C301DE74}" presName="linNode" presStyleCnt="0"/>
      <dgm:spPr/>
    </dgm:pt>
    <dgm:pt modelId="{7934FED6-9A20-498B-BFA5-3033963A5376}" type="pres">
      <dgm:prSet presAssocID="{DC1CC02D-107F-4D5C-B144-75F6C301DE74}" presName="parentText" presStyleLbl="node1" presStyleIdx="3" presStyleCnt="5">
        <dgm:presLayoutVars>
          <dgm:chMax val="1"/>
          <dgm:bulletEnabled val="1"/>
        </dgm:presLayoutVars>
      </dgm:prSet>
      <dgm:spPr/>
      <dgm:t>
        <a:bodyPr/>
        <a:lstStyle/>
        <a:p>
          <a:endParaRPr lang="en-US"/>
        </a:p>
      </dgm:t>
    </dgm:pt>
    <dgm:pt modelId="{8C46D79B-348E-4E0C-B830-7825B8512EB6}" type="pres">
      <dgm:prSet presAssocID="{DC1CC02D-107F-4D5C-B144-75F6C301DE74}" presName="descendantText" presStyleLbl="alignAccFollowNode1" presStyleIdx="3" presStyleCnt="5">
        <dgm:presLayoutVars>
          <dgm:bulletEnabled val="1"/>
        </dgm:presLayoutVars>
      </dgm:prSet>
      <dgm:spPr/>
      <dgm:t>
        <a:bodyPr/>
        <a:lstStyle/>
        <a:p>
          <a:endParaRPr lang="en-US"/>
        </a:p>
      </dgm:t>
    </dgm:pt>
    <dgm:pt modelId="{C6CA3BAE-48B5-4EE1-9046-177C33D97F87}" type="pres">
      <dgm:prSet presAssocID="{D4DE91BF-AE46-4FF0-9F5A-78B5909B2E1C}" presName="sp" presStyleCnt="0"/>
      <dgm:spPr/>
    </dgm:pt>
    <dgm:pt modelId="{FC21AFFC-65FC-40DA-89D2-4A873A279E34}" type="pres">
      <dgm:prSet presAssocID="{E2C7F293-A5D7-42A0-95B8-E17BE70ADA01}" presName="linNode" presStyleCnt="0"/>
      <dgm:spPr/>
    </dgm:pt>
    <dgm:pt modelId="{F939F285-429A-4093-91F2-E82C2EF481D7}" type="pres">
      <dgm:prSet presAssocID="{E2C7F293-A5D7-42A0-95B8-E17BE70ADA01}" presName="parentText" presStyleLbl="node1" presStyleIdx="4" presStyleCnt="5">
        <dgm:presLayoutVars>
          <dgm:chMax val="1"/>
          <dgm:bulletEnabled val="1"/>
        </dgm:presLayoutVars>
      </dgm:prSet>
      <dgm:spPr/>
      <dgm:t>
        <a:bodyPr/>
        <a:lstStyle/>
        <a:p>
          <a:endParaRPr lang="en-US"/>
        </a:p>
      </dgm:t>
    </dgm:pt>
    <dgm:pt modelId="{9C6FCA34-2425-497B-B3B6-640E2587D5D9}" type="pres">
      <dgm:prSet presAssocID="{E2C7F293-A5D7-42A0-95B8-E17BE70ADA01}" presName="descendantText" presStyleLbl="alignAccFollowNode1" presStyleIdx="4" presStyleCnt="5">
        <dgm:presLayoutVars>
          <dgm:bulletEnabled val="1"/>
        </dgm:presLayoutVars>
      </dgm:prSet>
      <dgm:spPr/>
      <dgm:t>
        <a:bodyPr/>
        <a:lstStyle/>
        <a:p>
          <a:endParaRPr lang="en-US"/>
        </a:p>
      </dgm:t>
    </dgm:pt>
  </dgm:ptLst>
  <dgm:cxnLst>
    <dgm:cxn modelId="{9BFC4281-498B-4695-8173-6636F8EB98F2}" type="presOf" srcId="{FD191C23-217C-47E2-9A69-16B490ED2281}" destId="{68D9ADE3-ECA2-4A6B-A1B4-145364B19663}" srcOrd="0" destOrd="0" presId="urn:microsoft.com/office/officeart/2005/8/layout/vList5"/>
    <dgm:cxn modelId="{3B5F20F9-3455-4925-AFF0-F716872561DC}" type="presOf" srcId="{DC1CC02D-107F-4D5C-B144-75F6C301DE74}" destId="{7934FED6-9A20-498B-BFA5-3033963A5376}" srcOrd="0" destOrd="0" presId="urn:microsoft.com/office/officeart/2005/8/layout/vList5"/>
    <dgm:cxn modelId="{1ED8504F-EA72-47B1-841E-2DBF320A6348}" srcId="{1ACDAEAB-ED0C-425D-9A39-B2C63A110DB6}" destId="{64962613-322B-44B3-A7F1-9BF78E1F9AE0}" srcOrd="0" destOrd="0" parTransId="{E4DF09AF-5EC9-4A31-942D-0167074E74D4}" sibTransId="{1DAF0436-0C61-4148-8C16-B10F716B32D8}"/>
    <dgm:cxn modelId="{F0E79790-4DC1-47D0-B85B-5ACBBB4984B5}" srcId="{FC241D98-ED06-4068-A2D8-21F898CE667E}" destId="{E2C7F293-A5D7-42A0-95B8-E17BE70ADA01}" srcOrd="4" destOrd="0" parTransId="{56DC3D8E-7A6D-4B6F-8436-482237BD99BA}" sibTransId="{DBBADCF9-F0ED-4649-BE27-F5B47B0BEFCE}"/>
    <dgm:cxn modelId="{F4D2C03B-CBD3-4632-979B-BD98841313B8}" type="presOf" srcId="{2C7E7AB4-739A-4255-8AC2-7C104451129D}" destId="{03EBFBAA-40FD-4117-84BE-C6337D089D83}" srcOrd="0" destOrd="0" presId="urn:microsoft.com/office/officeart/2005/8/layout/vList5"/>
    <dgm:cxn modelId="{B8B6102C-BBDE-40D3-8BE5-E77F04B50CE5}" srcId="{FC241D98-ED06-4068-A2D8-21F898CE667E}" destId="{2C7E7AB4-739A-4255-8AC2-7C104451129D}" srcOrd="0" destOrd="0" parTransId="{F3C9C189-6F52-455D-9FBE-213C868333CF}" sibTransId="{9575DE29-94C4-456B-A22E-E97E19AA196C}"/>
    <dgm:cxn modelId="{2B62EC50-2118-4252-8713-20BE0C8E81CE}" type="presOf" srcId="{84F16C42-589A-4765-8874-0267611F4B92}" destId="{8C46D79B-348E-4E0C-B830-7825B8512EB6}" srcOrd="0" destOrd="0" presId="urn:microsoft.com/office/officeart/2005/8/layout/vList5"/>
    <dgm:cxn modelId="{EFDE2794-A6BC-4E7A-930C-AADBD701F919}" srcId="{FD191C23-217C-47E2-9A69-16B490ED2281}" destId="{D4D25892-F595-4923-82AF-D359416B78BE}" srcOrd="0" destOrd="0" parTransId="{619BE5B5-7C55-4A22-8627-4D76408D5E69}" sibTransId="{947C5D4D-1ECC-4A73-98E1-681E98FE70D1}"/>
    <dgm:cxn modelId="{29F13E96-E08B-4459-A984-D83DE6D4759F}" type="presOf" srcId="{7BFD5D61-88B1-4BE7-B947-2B4BFC1697AB}" destId="{9C6FCA34-2425-497B-B3B6-640E2587D5D9}" srcOrd="0" destOrd="0" presId="urn:microsoft.com/office/officeart/2005/8/layout/vList5"/>
    <dgm:cxn modelId="{25C589CC-1B74-4320-8754-26F8BCB9B966}" srcId="{2C7E7AB4-739A-4255-8AC2-7C104451129D}" destId="{4AAD6BF6-3EF7-465D-B379-E85C69D13FE3}" srcOrd="0" destOrd="0" parTransId="{B555921D-6981-415B-8B7F-DC99E1D0D79F}" sibTransId="{138D8C6E-BF50-4AD8-B1FF-B08AB37A30D7}"/>
    <dgm:cxn modelId="{551F3199-CBCD-4299-A8D6-AB58C5805F84}" srcId="{FC241D98-ED06-4068-A2D8-21F898CE667E}" destId="{FD191C23-217C-47E2-9A69-16B490ED2281}" srcOrd="2" destOrd="0" parTransId="{3603F4EB-43C5-4CC4-92E2-7E0A8DF93371}" sibTransId="{42FBD74C-FE12-49BE-BAF9-7A4B57F4D61F}"/>
    <dgm:cxn modelId="{C5EDB3E7-377D-4846-999E-5D8F30C3457F}" srcId="{DC1CC02D-107F-4D5C-B144-75F6C301DE74}" destId="{84F16C42-589A-4765-8874-0267611F4B92}" srcOrd="0" destOrd="0" parTransId="{E4317E82-8FB0-482A-AFF0-D5F9B8E20719}" sibTransId="{E7910B15-11C9-4F4B-A495-41FFB9604E3B}"/>
    <dgm:cxn modelId="{3A437DC3-7412-46C2-B6C1-B3ED562BB8C6}" type="presOf" srcId="{FC241D98-ED06-4068-A2D8-21F898CE667E}" destId="{35BD544F-1552-4DD4-A307-260D6E04878D}" srcOrd="0" destOrd="0" presId="urn:microsoft.com/office/officeart/2005/8/layout/vList5"/>
    <dgm:cxn modelId="{66AB7F0F-0647-4D72-89CC-5707D36AD21D}" srcId="{FC241D98-ED06-4068-A2D8-21F898CE667E}" destId="{DC1CC02D-107F-4D5C-B144-75F6C301DE74}" srcOrd="3" destOrd="0" parTransId="{1943DF99-CD89-42F7-ACD1-50179692E158}" sibTransId="{D4DE91BF-AE46-4FF0-9F5A-78B5909B2E1C}"/>
    <dgm:cxn modelId="{12B69A90-9B64-4C4D-86EE-0049850BCB55}" type="presOf" srcId="{64962613-322B-44B3-A7F1-9BF78E1F9AE0}" destId="{FEB58790-917B-4967-A440-BF31AB3B5967}" srcOrd="0" destOrd="0" presId="urn:microsoft.com/office/officeart/2005/8/layout/vList5"/>
    <dgm:cxn modelId="{250BEAEB-CE5F-4E23-B5D3-95E78E0ED811}" type="presOf" srcId="{4AAD6BF6-3EF7-465D-B379-E85C69D13FE3}" destId="{F1298044-D64F-4FD9-903F-EDBBA3023FDF}" srcOrd="0" destOrd="0" presId="urn:microsoft.com/office/officeart/2005/8/layout/vList5"/>
    <dgm:cxn modelId="{62C729B1-8353-4081-BC09-53EECA42F168}" type="presOf" srcId="{E2C7F293-A5D7-42A0-95B8-E17BE70ADA01}" destId="{F939F285-429A-4093-91F2-E82C2EF481D7}" srcOrd="0" destOrd="0" presId="urn:microsoft.com/office/officeart/2005/8/layout/vList5"/>
    <dgm:cxn modelId="{32BEBE85-5097-425E-889F-44D6D78A007D}" srcId="{E2C7F293-A5D7-42A0-95B8-E17BE70ADA01}" destId="{7BFD5D61-88B1-4BE7-B947-2B4BFC1697AB}" srcOrd="0" destOrd="0" parTransId="{954720F5-61AC-401D-AABC-A6AADD1E97E7}" sibTransId="{AD23D6DF-2604-4E83-99ED-9AA555FB2164}"/>
    <dgm:cxn modelId="{252569F5-9C82-4867-8262-DF544DF5550A}" srcId="{FC241D98-ED06-4068-A2D8-21F898CE667E}" destId="{1ACDAEAB-ED0C-425D-9A39-B2C63A110DB6}" srcOrd="1" destOrd="0" parTransId="{2CE63BD2-9291-48A9-852E-E560E24126B0}" sibTransId="{7982ABD8-D2D3-4B67-9579-F306E2DF8D3C}"/>
    <dgm:cxn modelId="{88C67EDC-FE4F-4AA9-BD6F-E7665040C767}" type="presOf" srcId="{D4D25892-F595-4923-82AF-D359416B78BE}" destId="{3B67FBC8-B2A7-4329-90FA-5C3A816BBC91}" srcOrd="0" destOrd="0" presId="urn:microsoft.com/office/officeart/2005/8/layout/vList5"/>
    <dgm:cxn modelId="{D591279B-3519-4D9D-B706-4509563E3F25}" type="presOf" srcId="{1ACDAEAB-ED0C-425D-9A39-B2C63A110DB6}" destId="{197F8A92-6EEF-47DA-AD06-DD3244DDA3F2}" srcOrd="0" destOrd="0" presId="urn:microsoft.com/office/officeart/2005/8/layout/vList5"/>
    <dgm:cxn modelId="{4AB868FB-803A-403A-9EF7-22B6F24C1C0C}" type="presParOf" srcId="{35BD544F-1552-4DD4-A307-260D6E04878D}" destId="{AAC05324-2823-4537-962F-8EF89E08CD69}" srcOrd="0" destOrd="0" presId="urn:microsoft.com/office/officeart/2005/8/layout/vList5"/>
    <dgm:cxn modelId="{A963452F-9762-4576-8DDA-59198F1C40A2}" type="presParOf" srcId="{AAC05324-2823-4537-962F-8EF89E08CD69}" destId="{03EBFBAA-40FD-4117-84BE-C6337D089D83}" srcOrd="0" destOrd="0" presId="urn:microsoft.com/office/officeart/2005/8/layout/vList5"/>
    <dgm:cxn modelId="{AB1C7658-A541-47EA-A044-B3135555825C}" type="presParOf" srcId="{AAC05324-2823-4537-962F-8EF89E08CD69}" destId="{F1298044-D64F-4FD9-903F-EDBBA3023FDF}" srcOrd="1" destOrd="0" presId="urn:microsoft.com/office/officeart/2005/8/layout/vList5"/>
    <dgm:cxn modelId="{6DEE7D30-35A0-4AFA-85EA-E78120EB9CD2}" type="presParOf" srcId="{35BD544F-1552-4DD4-A307-260D6E04878D}" destId="{8EBBB265-EF1E-4821-A0F7-40C11DB45CFD}" srcOrd="1" destOrd="0" presId="urn:microsoft.com/office/officeart/2005/8/layout/vList5"/>
    <dgm:cxn modelId="{99703E56-B3FA-4360-A72D-C4954B95D28E}" type="presParOf" srcId="{35BD544F-1552-4DD4-A307-260D6E04878D}" destId="{F53C6F14-3D7B-4676-9A7D-E5B0625B281C}" srcOrd="2" destOrd="0" presId="urn:microsoft.com/office/officeart/2005/8/layout/vList5"/>
    <dgm:cxn modelId="{344CCD24-1DBF-45F7-821D-B7F66EF8A824}" type="presParOf" srcId="{F53C6F14-3D7B-4676-9A7D-E5B0625B281C}" destId="{197F8A92-6EEF-47DA-AD06-DD3244DDA3F2}" srcOrd="0" destOrd="0" presId="urn:microsoft.com/office/officeart/2005/8/layout/vList5"/>
    <dgm:cxn modelId="{658D0ED7-D4A7-4207-86E2-5210740474E5}" type="presParOf" srcId="{F53C6F14-3D7B-4676-9A7D-E5B0625B281C}" destId="{FEB58790-917B-4967-A440-BF31AB3B5967}" srcOrd="1" destOrd="0" presId="urn:microsoft.com/office/officeart/2005/8/layout/vList5"/>
    <dgm:cxn modelId="{D06C6CB0-75AC-466A-9A71-2E88829DE498}" type="presParOf" srcId="{35BD544F-1552-4DD4-A307-260D6E04878D}" destId="{80D0E1CA-A540-4E45-8B1C-EEF7ACA2A3A5}" srcOrd="3" destOrd="0" presId="urn:microsoft.com/office/officeart/2005/8/layout/vList5"/>
    <dgm:cxn modelId="{2F890F2F-624F-4109-976D-BBBB1FA0C740}" type="presParOf" srcId="{35BD544F-1552-4DD4-A307-260D6E04878D}" destId="{638F0D92-49A1-40E9-8E55-BE2A0240C351}" srcOrd="4" destOrd="0" presId="urn:microsoft.com/office/officeart/2005/8/layout/vList5"/>
    <dgm:cxn modelId="{3FA4F281-A3AA-489F-8144-40574B295CB2}" type="presParOf" srcId="{638F0D92-49A1-40E9-8E55-BE2A0240C351}" destId="{68D9ADE3-ECA2-4A6B-A1B4-145364B19663}" srcOrd="0" destOrd="0" presId="urn:microsoft.com/office/officeart/2005/8/layout/vList5"/>
    <dgm:cxn modelId="{6464712D-7C5E-4E1A-B677-7D64F69DC693}" type="presParOf" srcId="{638F0D92-49A1-40E9-8E55-BE2A0240C351}" destId="{3B67FBC8-B2A7-4329-90FA-5C3A816BBC91}" srcOrd="1" destOrd="0" presId="urn:microsoft.com/office/officeart/2005/8/layout/vList5"/>
    <dgm:cxn modelId="{2D4C9A17-273A-4685-BF25-26819B27D875}" type="presParOf" srcId="{35BD544F-1552-4DD4-A307-260D6E04878D}" destId="{1140F7C8-0D80-4EAB-81F3-A34B29650C9E}" srcOrd="5" destOrd="0" presId="urn:microsoft.com/office/officeart/2005/8/layout/vList5"/>
    <dgm:cxn modelId="{F1DBCC5B-A614-4087-B5EC-5CF41C4DB9AF}" type="presParOf" srcId="{35BD544F-1552-4DD4-A307-260D6E04878D}" destId="{4ED172F7-40DB-4FB5-B857-C6DB6E160B49}" srcOrd="6" destOrd="0" presId="urn:microsoft.com/office/officeart/2005/8/layout/vList5"/>
    <dgm:cxn modelId="{C61F3F2A-59D9-48E4-B5E0-08E1F9CA71A3}" type="presParOf" srcId="{4ED172F7-40DB-4FB5-B857-C6DB6E160B49}" destId="{7934FED6-9A20-498B-BFA5-3033963A5376}" srcOrd="0" destOrd="0" presId="urn:microsoft.com/office/officeart/2005/8/layout/vList5"/>
    <dgm:cxn modelId="{970C3F85-57EE-4496-8EC9-5871C64E087F}" type="presParOf" srcId="{4ED172F7-40DB-4FB5-B857-C6DB6E160B49}" destId="{8C46D79B-348E-4E0C-B830-7825B8512EB6}" srcOrd="1" destOrd="0" presId="urn:microsoft.com/office/officeart/2005/8/layout/vList5"/>
    <dgm:cxn modelId="{EE08F0CB-BF80-4383-BED1-D92407F36E3E}" type="presParOf" srcId="{35BD544F-1552-4DD4-A307-260D6E04878D}" destId="{C6CA3BAE-48B5-4EE1-9046-177C33D97F87}" srcOrd="7" destOrd="0" presId="urn:microsoft.com/office/officeart/2005/8/layout/vList5"/>
    <dgm:cxn modelId="{312CD556-58A3-4863-B2E0-99EF4281ECFA}" type="presParOf" srcId="{35BD544F-1552-4DD4-A307-260D6E04878D}" destId="{FC21AFFC-65FC-40DA-89D2-4A873A279E34}" srcOrd="8" destOrd="0" presId="urn:microsoft.com/office/officeart/2005/8/layout/vList5"/>
    <dgm:cxn modelId="{B3449922-BF01-4955-8911-A6BF96F56740}" type="presParOf" srcId="{FC21AFFC-65FC-40DA-89D2-4A873A279E34}" destId="{F939F285-429A-4093-91F2-E82C2EF481D7}" srcOrd="0" destOrd="0" presId="urn:microsoft.com/office/officeart/2005/8/layout/vList5"/>
    <dgm:cxn modelId="{78D726A9-21ED-4A81-92BE-184C149997E9}" type="presParOf" srcId="{FC21AFFC-65FC-40DA-89D2-4A873A279E34}" destId="{9C6FCA34-2425-497B-B3B6-640E2587D5D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E4232-082C-498D-86FB-6C5115B54162}">
      <dsp:nvSpPr>
        <dsp:cNvPr id="0" name=""/>
        <dsp:cNvSpPr/>
      </dsp:nvSpPr>
      <dsp:spPr>
        <a:xfrm>
          <a:off x="3115" y="211059"/>
          <a:ext cx="1813404" cy="7253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Baseline</a:t>
          </a:r>
          <a:endParaRPr lang="en-US" sz="1500" kern="1200" dirty="0"/>
        </a:p>
      </dsp:txBody>
      <dsp:txXfrm>
        <a:off x="365796" y="211059"/>
        <a:ext cx="1088043" cy="725361"/>
      </dsp:txXfrm>
    </dsp:sp>
    <dsp:sp modelId="{673EF1AC-8FE3-4CE1-97F8-A02DD8B9026A}">
      <dsp:nvSpPr>
        <dsp:cNvPr id="0" name=""/>
        <dsp:cNvSpPr/>
      </dsp:nvSpPr>
      <dsp:spPr>
        <a:xfrm>
          <a:off x="1635179" y="211059"/>
          <a:ext cx="1813404" cy="7253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Post Intervention</a:t>
          </a:r>
          <a:endParaRPr lang="en-US" sz="1500" kern="1200" dirty="0"/>
        </a:p>
      </dsp:txBody>
      <dsp:txXfrm>
        <a:off x="1997860" y="211059"/>
        <a:ext cx="1088043" cy="725361"/>
      </dsp:txXfrm>
    </dsp:sp>
    <dsp:sp modelId="{F6297346-3995-409E-A9CB-7E1CA9A93D60}">
      <dsp:nvSpPr>
        <dsp:cNvPr id="0" name=""/>
        <dsp:cNvSpPr/>
      </dsp:nvSpPr>
      <dsp:spPr>
        <a:xfrm>
          <a:off x="3267244" y="211059"/>
          <a:ext cx="1813404" cy="7253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1-Year Follow-Up</a:t>
          </a:r>
          <a:endParaRPr lang="en-US" sz="1500" kern="1200" dirty="0"/>
        </a:p>
      </dsp:txBody>
      <dsp:txXfrm>
        <a:off x="3629925" y="211059"/>
        <a:ext cx="1088043" cy="725361"/>
      </dsp:txXfrm>
    </dsp:sp>
    <dsp:sp modelId="{FB42A374-55AF-4F6B-9715-507BC2832383}">
      <dsp:nvSpPr>
        <dsp:cNvPr id="0" name=""/>
        <dsp:cNvSpPr/>
      </dsp:nvSpPr>
      <dsp:spPr>
        <a:xfrm>
          <a:off x="4899308" y="211059"/>
          <a:ext cx="1813404" cy="7253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2-Year Follow-Up </a:t>
          </a:r>
          <a:endParaRPr lang="en-US" sz="1500" kern="1200" dirty="0"/>
        </a:p>
      </dsp:txBody>
      <dsp:txXfrm>
        <a:off x="5261989" y="211059"/>
        <a:ext cx="1088043" cy="725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98044-D64F-4FD9-903F-EDBBA3023FDF}">
      <dsp:nvSpPr>
        <dsp:cNvPr id="0" name=""/>
        <dsp:cNvSpPr/>
      </dsp:nvSpPr>
      <dsp:spPr>
        <a:xfrm rot="5400000">
          <a:off x="6123067" y="-2559514"/>
          <a:ext cx="820066" cy="61488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Eating Disorder Examination-Questionnaire </a:t>
          </a:r>
          <a:br>
            <a:rPr lang="en-US" sz="2400" kern="1200" dirty="0" smtClean="0">
              <a:latin typeface="+mn-lt"/>
            </a:rPr>
          </a:br>
          <a:r>
            <a:rPr lang="en-US" sz="2400" kern="1200" dirty="0" smtClean="0">
              <a:latin typeface="+mn-lt"/>
            </a:rPr>
            <a:t>(EDE-Q Global)</a:t>
          </a:r>
          <a:endParaRPr lang="en-US" sz="2400" kern="1200" dirty="0">
            <a:latin typeface="+mn-lt"/>
          </a:endParaRPr>
        </a:p>
      </dsp:txBody>
      <dsp:txXfrm rot="-5400000">
        <a:off x="3458700" y="144885"/>
        <a:ext cx="6108768" cy="740002"/>
      </dsp:txXfrm>
    </dsp:sp>
    <dsp:sp modelId="{03EBFBAA-40FD-4117-84BE-C6337D089D83}">
      <dsp:nvSpPr>
        <dsp:cNvPr id="0" name=""/>
        <dsp:cNvSpPr/>
      </dsp:nvSpPr>
      <dsp:spPr>
        <a:xfrm>
          <a:off x="0" y="2344"/>
          <a:ext cx="3458700" cy="10250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latin typeface="+mn-lt"/>
            </a:rPr>
            <a:t>Overall eating disorder psychopathology </a:t>
          </a:r>
          <a:endParaRPr lang="en-US" sz="2400" kern="1200" dirty="0">
            <a:latin typeface="+mn-lt"/>
          </a:endParaRPr>
        </a:p>
      </dsp:txBody>
      <dsp:txXfrm>
        <a:off x="50040" y="52384"/>
        <a:ext cx="3358620" cy="925003"/>
      </dsp:txXfrm>
    </dsp:sp>
    <dsp:sp modelId="{FEB58790-917B-4967-A440-BF31AB3B5967}">
      <dsp:nvSpPr>
        <dsp:cNvPr id="0" name=""/>
        <dsp:cNvSpPr/>
      </dsp:nvSpPr>
      <dsp:spPr>
        <a:xfrm rot="5400000">
          <a:off x="6123067" y="-1483176"/>
          <a:ext cx="820066" cy="61488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Clinical Impairment Assessment (CIA)</a:t>
          </a:r>
          <a:endParaRPr lang="en-US" sz="2400" kern="1200" dirty="0">
            <a:latin typeface="+mn-lt"/>
          </a:endParaRPr>
        </a:p>
      </dsp:txBody>
      <dsp:txXfrm rot="-5400000">
        <a:off x="3458700" y="1221223"/>
        <a:ext cx="6108768" cy="740002"/>
      </dsp:txXfrm>
    </dsp:sp>
    <dsp:sp modelId="{197F8A92-6EEF-47DA-AD06-DD3244DDA3F2}">
      <dsp:nvSpPr>
        <dsp:cNvPr id="0" name=""/>
        <dsp:cNvSpPr/>
      </dsp:nvSpPr>
      <dsp:spPr>
        <a:xfrm>
          <a:off x="0" y="1078681"/>
          <a:ext cx="3458700" cy="10250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latin typeface="+mn-lt"/>
            </a:rPr>
            <a:t>Clinical impairment</a:t>
          </a:r>
          <a:endParaRPr lang="en-US" sz="2800" kern="1200" dirty="0">
            <a:latin typeface="+mn-lt"/>
          </a:endParaRPr>
        </a:p>
      </dsp:txBody>
      <dsp:txXfrm>
        <a:off x="50040" y="1128721"/>
        <a:ext cx="3358620" cy="925003"/>
      </dsp:txXfrm>
    </dsp:sp>
    <dsp:sp modelId="{3B67FBC8-B2A7-4329-90FA-5C3A816BBC91}">
      <dsp:nvSpPr>
        <dsp:cNvPr id="0" name=""/>
        <dsp:cNvSpPr/>
      </dsp:nvSpPr>
      <dsp:spPr>
        <a:xfrm rot="5400000">
          <a:off x="6123067" y="-406839"/>
          <a:ext cx="820066" cy="61488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smtClean="0">
              <a:latin typeface="+mn-lt"/>
            </a:rPr>
            <a:t>Patient Health Questionnaire-9 (PHQ-9) </a:t>
          </a:r>
          <a:endParaRPr lang="en-US" sz="2400" kern="1200" dirty="0">
            <a:latin typeface="+mn-lt"/>
          </a:endParaRPr>
        </a:p>
      </dsp:txBody>
      <dsp:txXfrm rot="-5400000">
        <a:off x="3458700" y="2297560"/>
        <a:ext cx="6108768" cy="740002"/>
      </dsp:txXfrm>
    </dsp:sp>
    <dsp:sp modelId="{68D9ADE3-ECA2-4A6B-A1B4-145364B19663}">
      <dsp:nvSpPr>
        <dsp:cNvPr id="0" name=""/>
        <dsp:cNvSpPr/>
      </dsp:nvSpPr>
      <dsp:spPr>
        <a:xfrm>
          <a:off x="0" y="2155019"/>
          <a:ext cx="3458700" cy="10250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latin typeface="+mn-lt"/>
            </a:rPr>
            <a:t>Depression</a:t>
          </a:r>
          <a:endParaRPr lang="en-US" sz="2800" kern="1200" dirty="0">
            <a:latin typeface="+mn-lt"/>
          </a:endParaRPr>
        </a:p>
      </dsp:txBody>
      <dsp:txXfrm>
        <a:off x="50040" y="2205059"/>
        <a:ext cx="3358620" cy="925003"/>
      </dsp:txXfrm>
    </dsp:sp>
    <dsp:sp modelId="{8C46D79B-348E-4E0C-B830-7825B8512EB6}">
      <dsp:nvSpPr>
        <dsp:cNvPr id="0" name=""/>
        <dsp:cNvSpPr/>
      </dsp:nvSpPr>
      <dsp:spPr>
        <a:xfrm rot="5400000">
          <a:off x="6123067" y="669498"/>
          <a:ext cx="820066" cy="61488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Patient-Reported Outcomes Measurement Information System (PROMIS)</a:t>
          </a:r>
          <a:endParaRPr lang="en-US" sz="2400" kern="1200" dirty="0">
            <a:latin typeface="+mn-lt"/>
          </a:endParaRPr>
        </a:p>
      </dsp:txBody>
      <dsp:txXfrm rot="-5400000">
        <a:off x="3458700" y="3373897"/>
        <a:ext cx="6108768" cy="740002"/>
      </dsp:txXfrm>
    </dsp:sp>
    <dsp:sp modelId="{7934FED6-9A20-498B-BFA5-3033963A5376}">
      <dsp:nvSpPr>
        <dsp:cNvPr id="0" name=""/>
        <dsp:cNvSpPr/>
      </dsp:nvSpPr>
      <dsp:spPr>
        <a:xfrm>
          <a:off x="0" y="3231356"/>
          <a:ext cx="3458700" cy="10250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latin typeface="+mn-lt"/>
            </a:rPr>
            <a:t>Anxiety </a:t>
          </a:r>
        </a:p>
      </dsp:txBody>
      <dsp:txXfrm>
        <a:off x="50040" y="3281396"/>
        <a:ext cx="3358620" cy="925003"/>
      </dsp:txXfrm>
    </dsp:sp>
    <dsp:sp modelId="{9C6FCA34-2425-497B-B3B6-640E2587D5D9}">
      <dsp:nvSpPr>
        <dsp:cNvPr id="0" name=""/>
        <dsp:cNvSpPr/>
      </dsp:nvSpPr>
      <dsp:spPr>
        <a:xfrm rot="5400000">
          <a:off x="6123067" y="1745835"/>
          <a:ext cx="820066" cy="61488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n-lt"/>
            </a:rPr>
            <a:t>No binge eating, vomiting, laxatives/diuretics, or excessive exercise over the past 28 days.</a:t>
          </a:r>
        </a:p>
      </dsp:txBody>
      <dsp:txXfrm rot="-5400000">
        <a:off x="3458700" y="4450234"/>
        <a:ext cx="6108768" cy="740002"/>
      </dsp:txXfrm>
    </dsp:sp>
    <dsp:sp modelId="{F939F285-429A-4093-91F2-E82C2EF481D7}">
      <dsp:nvSpPr>
        <dsp:cNvPr id="0" name=""/>
        <dsp:cNvSpPr/>
      </dsp:nvSpPr>
      <dsp:spPr>
        <a:xfrm>
          <a:off x="0" y="4307694"/>
          <a:ext cx="3458700" cy="10250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latin typeface="+mn-lt"/>
            </a:rPr>
            <a:t>Abstinence </a:t>
          </a:r>
        </a:p>
      </dsp:txBody>
      <dsp:txXfrm>
        <a:off x="50040" y="4357734"/>
        <a:ext cx="3358620" cy="9250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0.16881</cdr:x>
      <cdr:y>0.34209</cdr:y>
    </cdr:from>
    <cdr:to>
      <cdr:x>0.99452</cdr:x>
      <cdr:y>0.34209</cdr:y>
    </cdr:to>
    <cdr:cxnSp macro="">
      <cdr:nvCxnSpPr>
        <cdr:cNvPr id="3" name="Straight Connector 2"/>
        <cdr:cNvCxnSpPr/>
      </cdr:nvCxnSpPr>
      <cdr:spPr>
        <a:xfrm xmlns:a="http://schemas.openxmlformats.org/drawingml/2006/main">
          <a:off x="928052" y="1343558"/>
          <a:ext cx="4539334" cy="0"/>
        </a:xfrm>
        <a:prstGeom xmlns:a="http://schemas.openxmlformats.org/drawingml/2006/main" prst="line">
          <a:avLst/>
        </a:prstGeom>
        <a:ln xmlns:a="http://schemas.openxmlformats.org/drawingml/2006/main" w="28575">
          <a:solidFill>
            <a:srgbClr val="00B0F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9/12/19</a:t>
            </a:fld>
            <a:endParaRPr lang="en-US" dirty="0"/>
          </a:p>
        </p:txBody>
      </p:sp>
      <p:sp>
        <p:nvSpPr>
          <p:cNvPr id="4" name="Footer Placeholder 3">
            <a:extLst>
              <a:ext uri="{FF2B5EF4-FFF2-40B4-BE49-F238E27FC236}">
                <a16:creationId xmlns:a16="http://schemas.microsoft.com/office/drawing/2014/main" xmlns=""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9/12/19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proposal bridges our team’s work implementing population-based screening in &gt;160 colleges and demonstrating the effectiveness of online/mobile interventions for anxiety, depression, and EDs in &gt;40 colleges. </a:t>
            </a: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smtClean="0">
                <a:effectLst/>
                <a:latin typeface="Helvetica Neue"/>
                <a:ea typeface="Helvetica Neue"/>
                <a:cs typeface="Helvetica Neue"/>
                <a:sym typeface="Helvetica Neue"/>
              </a:rPr>
              <a:t>Each user had access to the 9 online modules of the intervention for 8 months. During year 1, when the platform was hosted by technology company, Lantern, users completed one hour-long session per week. During year 2, the platform was hosted by a different eHealth technology company, </a:t>
            </a:r>
            <a:r>
              <a:rPr lang="en-US" sz="2400" dirty="0" err="1" smtClean="0">
                <a:effectLst/>
                <a:latin typeface="Helvetica Neue"/>
                <a:ea typeface="Helvetica Neue"/>
                <a:cs typeface="Helvetica Neue"/>
                <a:sym typeface="Helvetica Neue"/>
              </a:rPr>
              <a:t>Minddistrict</a:t>
            </a:r>
            <a:r>
              <a:rPr lang="en-US" sz="2400" dirty="0" smtClean="0">
                <a:effectLst/>
                <a:latin typeface="Helvetica Neue"/>
                <a:ea typeface="Helvetica Neue"/>
                <a:cs typeface="Helvetica Neue"/>
                <a:sym typeface="Helvetica Neue"/>
              </a:rPr>
              <a:t>, and revised to comprise 40 brief daily sessions that can be complete on a computer or an iPhone mobile app. </a:t>
            </a:r>
          </a:p>
          <a:p>
            <a:pPr lvl="1"/>
            <a:r>
              <a:rPr lang="en-US" sz="2400" dirty="0" smtClean="0">
                <a:effectLst/>
                <a:latin typeface="Helvetica Neue"/>
                <a:ea typeface="Helvetica Neue"/>
                <a:cs typeface="Helvetica Neue"/>
                <a:sym typeface="Helvetica Neue"/>
              </a:rPr>
              <a:t>We created a mobile platform based on feedback from previous studies to improve participant engagement and reduce dropout rates.</a:t>
            </a:r>
          </a:p>
          <a:p>
            <a:pPr lvl="1"/>
            <a:r>
              <a:rPr lang="en-US" sz="2400" dirty="0" smtClean="0">
                <a:effectLst/>
                <a:latin typeface="Helvetica Neue"/>
                <a:ea typeface="Helvetica Neue"/>
                <a:cs typeface="Helvetica Neue"/>
                <a:sym typeface="Helvetica Neue"/>
              </a:rPr>
              <a:t>A recently published review of technology-based interventions for EDs found that none of the </a:t>
            </a:r>
            <a:r>
              <a:rPr lang="en-US" sz="2400" dirty="0" err="1" smtClean="0">
                <a:effectLst/>
                <a:latin typeface="Helvetica Neue"/>
                <a:ea typeface="Helvetica Neue"/>
                <a:cs typeface="Helvetica Neue"/>
                <a:sym typeface="Helvetica Neue"/>
              </a:rPr>
              <a:t>eTherapy</a:t>
            </a:r>
            <a:r>
              <a:rPr lang="en-US" sz="2400" dirty="0" smtClean="0">
                <a:effectLst/>
                <a:latin typeface="Helvetica Neue"/>
                <a:ea typeface="Helvetica Neue"/>
                <a:cs typeface="Helvetica Neue"/>
                <a:sym typeface="Helvetica Neue"/>
              </a:rPr>
              <a:t> programs were available through a mobile application, highlighting the need for digital developers to capitalize on smartphone features (</a:t>
            </a:r>
            <a:r>
              <a:rPr lang="en-US" sz="2400" dirty="0" err="1" smtClean="0">
                <a:effectLst/>
                <a:latin typeface="Helvetica Neue"/>
                <a:ea typeface="Helvetica Neue"/>
                <a:cs typeface="Helvetica Neue"/>
                <a:sym typeface="Helvetica Neue"/>
              </a:rPr>
              <a:t>Barakat</a:t>
            </a:r>
            <a:r>
              <a:rPr lang="en-US" sz="2400" dirty="0" smtClean="0">
                <a:effectLst/>
                <a:latin typeface="Helvetica Neue"/>
                <a:ea typeface="Helvetica Neue"/>
                <a:cs typeface="Helvetica Neue"/>
                <a:sym typeface="Helvetica Neue"/>
              </a:rPr>
              <a:t> et al., 2019).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11</a:t>
            </a:fld>
            <a:endParaRPr lang="en-US"/>
          </a:p>
        </p:txBody>
      </p:sp>
    </p:spTree>
    <p:extLst>
      <p:ext uri="{BB962C8B-B14F-4D97-AF65-F5344CB8AC3E}">
        <p14:creationId xmlns:p14="http://schemas.microsoft.com/office/powerpoint/2010/main" val="388040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7815" indent="-297815" defTabSz="391414">
              <a:spcBef>
                <a:spcPts val="2800"/>
              </a:spcBef>
              <a:defRPr sz="2144"/>
            </a:pPr>
            <a:r>
              <a:rPr lang="en-US" sz="2400" dirty="0" smtClean="0">
                <a:latin typeface="Helvetica Neue"/>
                <a:ea typeface="Helvetica Neue"/>
                <a:cs typeface="Helvetica Neue"/>
                <a:sym typeface="Helvetica Neue"/>
              </a:rPr>
              <a:t>Focuses on</a:t>
            </a:r>
          </a:p>
          <a:p>
            <a:pPr marL="595630" lvl="1" indent="-297815" defTabSz="391414">
              <a:spcBef>
                <a:spcPts val="0"/>
              </a:spcBef>
              <a:defRPr sz="2144"/>
            </a:pPr>
            <a:r>
              <a:rPr lang="en-US" sz="2400" dirty="0" smtClean="0">
                <a:latin typeface="Helvetica Neue"/>
                <a:ea typeface="Helvetica Neue"/>
                <a:cs typeface="Helvetica Neue"/>
                <a:sym typeface="Helvetica Neue"/>
              </a:rPr>
              <a:t>Regular eating</a:t>
            </a:r>
          </a:p>
          <a:p>
            <a:pPr marL="595630" lvl="1" indent="-297815" defTabSz="391414">
              <a:spcBef>
                <a:spcPts val="0"/>
              </a:spcBef>
              <a:defRPr sz="2144"/>
            </a:pPr>
            <a:r>
              <a:rPr lang="en-US" sz="2400" dirty="0" smtClean="0">
                <a:latin typeface="Helvetica Neue"/>
                <a:ea typeface="Helvetica Neue"/>
                <a:cs typeface="Helvetica Neue"/>
                <a:sym typeface="Helvetica Neue"/>
              </a:rPr>
              <a:t>Self-control strategies</a:t>
            </a:r>
          </a:p>
          <a:p>
            <a:pPr marL="595630" lvl="1" indent="-297815" defTabSz="391414">
              <a:spcBef>
                <a:spcPts val="0"/>
              </a:spcBef>
              <a:defRPr sz="2144"/>
            </a:pPr>
            <a:r>
              <a:rPr lang="en-US" sz="2400" dirty="0" smtClean="0">
                <a:latin typeface="Helvetica Neue"/>
                <a:ea typeface="Helvetica Neue"/>
                <a:cs typeface="Helvetica Neue"/>
                <a:sym typeface="Helvetica Neue"/>
              </a:rPr>
              <a:t>Problem solving</a:t>
            </a:r>
          </a:p>
          <a:p>
            <a:pPr marL="595630" lvl="1" indent="-297815" defTabSz="391414">
              <a:spcBef>
                <a:spcPts val="0"/>
              </a:spcBef>
              <a:defRPr sz="2144"/>
            </a:pPr>
            <a:r>
              <a:rPr lang="en-US" sz="2400" dirty="0" smtClean="0">
                <a:latin typeface="Helvetica Neue"/>
                <a:ea typeface="Helvetica Neue"/>
                <a:cs typeface="Helvetica Neue"/>
                <a:sym typeface="Helvetica Neue"/>
              </a:rPr>
              <a:t>Relapse prevention/maintenance</a:t>
            </a: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12</a:t>
            </a:fld>
            <a:endParaRPr lang="en-US" noProof="0" dirty="0"/>
          </a:p>
        </p:txBody>
      </p:sp>
    </p:spTree>
    <p:extLst>
      <p:ext uri="{BB962C8B-B14F-4D97-AF65-F5344CB8AC3E}">
        <p14:creationId xmlns:p14="http://schemas.microsoft.com/office/powerpoint/2010/main" val="878036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screen was completed 4,894 times, with an average of 1.9% of the</a:t>
            </a:r>
          </a:p>
          <a:p>
            <a:r>
              <a:rPr lang="en-US" sz="1200" kern="1200" dirty="0" smtClean="0">
                <a:solidFill>
                  <a:schemeClr val="tx1"/>
                </a:solidFill>
                <a:effectLst/>
                <a:latin typeface="+mn-lt"/>
                <a:ea typeface="+mn-ea"/>
                <a:cs typeface="+mn-cs"/>
              </a:rPr>
              <a:t>undergraduate female student body on each campus taking the screen.</a:t>
            </a:r>
          </a:p>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smtClean="0"/>
              <a:t>13</a:t>
            </a:fld>
            <a:endParaRPr lang="en-US"/>
          </a:p>
        </p:txBody>
      </p:sp>
    </p:spTree>
    <p:extLst>
      <p:ext uri="{BB962C8B-B14F-4D97-AF65-F5344CB8AC3E}">
        <p14:creationId xmlns:p14="http://schemas.microsoft.com/office/powerpoint/2010/main" val="4092240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 assessed time by intervention interaction effects for each outcome variable</a:t>
            </a:r>
          </a:p>
          <a:p>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Cuts type 1 error rate in half. </a:t>
            </a:r>
          </a:p>
          <a:p>
            <a:r>
              <a:rPr lang="en-US" sz="1200" b="0" i="0" u="none" strike="noStrike" kern="1200" dirty="0" smtClean="0">
                <a:solidFill>
                  <a:schemeClr val="tx1"/>
                </a:solidFill>
                <a:effectLst/>
                <a:latin typeface="+mn-lt"/>
                <a:ea typeface="+mn-ea"/>
                <a:cs typeface="+mn-cs"/>
              </a:rPr>
              <a:t>Increases statistical power. </a:t>
            </a:r>
          </a:p>
          <a:p>
            <a:r>
              <a:rPr lang="en-US" sz="1200" b="0" i="0" u="none" strike="noStrike" kern="1200" dirty="0" smtClean="0">
                <a:solidFill>
                  <a:schemeClr val="tx1"/>
                </a:solidFill>
                <a:effectLst/>
                <a:latin typeface="+mn-lt"/>
                <a:ea typeface="+mn-ea"/>
                <a:cs typeface="+mn-cs"/>
              </a:rPr>
              <a:t>Improves adherence to "intent to treat" principles, in that model information is derived from all available data and "follow up" efficacy is assessed via the average of two time points rather than a single time point, which helps with a reasonable estimate for participants who only complete one follow-up assessment. </a:t>
            </a:r>
          </a:p>
          <a:p>
            <a:pPr marL="0" marR="0" lvl="0" indent="0" defTabSz="457200" eaLnBrk="1" fontAlgn="auto" latinLnBrk="0" hangingPunct="1">
              <a:lnSpc>
                <a:spcPct val="117999"/>
              </a:lnSpc>
              <a:spcBef>
                <a:spcPts val="0"/>
              </a:spcBef>
              <a:spcAft>
                <a:spcPts val="0"/>
              </a:spcAft>
              <a:buClrTx/>
              <a:buSzTx/>
              <a:buFontTx/>
              <a:buNone/>
              <a:tabLst/>
              <a:defRPr/>
            </a:pPr>
            <a:endParaRPr lang="en-US" sz="1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1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1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1200" dirty="0" smtClean="0">
                <a:effectLst/>
                <a:latin typeface="Helvetica Neue"/>
                <a:ea typeface="Helvetica Neue"/>
                <a:cs typeface="Helvetica Neue"/>
                <a:sym typeface="Helvetica Neue"/>
              </a:rPr>
              <a:t>From Using Tech draft: The power analysis was based on the primary hypothesis testing (i.e., to determine effects of the intervention compared to control on EDE-Q Global Score) at post-intervention. The power calculation took into account that cluster randomization occurred at the university level, and that we assumed there would be, on average, 25 students eligible per university.</a:t>
            </a:r>
            <a:r>
              <a:rPr lang="en-US" sz="1200" u="sng" dirty="0" smtClean="0">
                <a:effectLst/>
                <a:latin typeface="Helvetica Neue"/>
                <a:ea typeface="Helvetica Neue"/>
                <a:cs typeface="Helvetica Neue"/>
                <a:sym typeface="Helvetica Neue"/>
              </a:rPr>
              <a:t> Under this scenario, we assumed intra class correlation (ICC) 0.05 to 0.15.</a:t>
            </a:r>
            <a:r>
              <a:rPr lang="en-US" sz="1200" dirty="0" smtClean="0">
                <a:effectLst/>
                <a:latin typeface="Helvetica Neue"/>
                <a:ea typeface="Helvetica Neue"/>
                <a:cs typeface="Helvetica Neue"/>
                <a:sym typeface="Helvetica Neue"/>
              </a:rPr>
              <a:t> With little prior information on effect size of our primary hypothesis, we assumed a medium effect size (Cohen’s </a:t>
            </a:r>
            <a:r>
              <a:rPr lang="en-US" sz="1200" i="1" dirty="0" smtClean="0">
                <a:effectLst/>
                <a:latin typeface="Helvetica Neue"/>
                <a:ea typeface="Helvetica Neue"/>
                <a:cs typeface="Helvetica Neue"/>
                <a:sym typeface="Helvetica Neue"/>
              </a:rPr>
              <a:t>d </a:t>
            </a:r>
            <a:r>
              <a:rPr lang="en-US" sz="1200" dirty="0" smtClean="0">
                <a:effectLst/>
                <a:latin typeface="Helvetica Neue"/>
                <a:ea typeface="Helvetica Neue"/>
                <a:cs typeface="Helvetica Neue"/>
                <a:sym typeface="Helvetica Neue"/>
              </a:rPr>
              <a:t>= 0.5) at post-intervention in our power estimation. The estimated power ranged from 0.85 to 0.99 with the total of 26 universities (13 universities per condition, 25 students per university) for a total sample of 650 students. We used multilevel mixed effects modeling as a main statistical strategy to conduct the analysis of primary and secondary study aims including data from all participants in line with the intent-to-treat principle. Random effects were specified to account for the nested data structure of multiple assessment time points (level 1) within individual participants (level 2), and multiple individuals within each university site (level 3). Fixed effects were specified to contrast (i.e., to estimate change) post-intervention assessment with baseline assessment and to contrast overall follow-up assessment (combining one- and two-year follow-up assessments) with baseline assessment. Level 3 fixed effects were specified for the intervention effects (i.e., intervention versus control</a:t>
            </a:r>
            <a:r>
              <a:rPr lang="en-US" sz="1200" u="sng" dirty="0" smtClean="0">
                <a:effectLst/>
                <a:latin typeface="Helvetica Neue"/>
                <a:ea typeface="Helvetica Neue"/>
                <a:cs typeface="Helvetica Neue"/>
                <a:sym typeface="Helvetica Neue"/>
              </a:rPr>
              <a:t>) </a:t>
            </a:r>
            <a:r>
              <a:rPr lang="en-US" sz="1200" dirty="0" smtClean="0">
                <a:effectLst/>
                <a:latin typeface="Helvetica Neue"/>
                <a:ea typeface="Helvetica Neue"/>
                <a:cs typeface="Helvetica Neue"/>
                <a:sym typeface="Helvetica Neue"/>
              </a:rPr>
              <a:t>accounting for randomization at the university site level. For analyses regarding academic impairment (due to the very small numbers of students reporting withdrawing from courses/taking leaves of absence due to eating related concerns), Fisher’s exact tests were used to compare these outcomes across conditions at each assessment.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14</a:t>
            </a:fld>
            <a:endParaRPr lang="en-US" noProof="0" dirty="0"/>
          </a:p>
        </p:txBody>
      </p:sp>
    </p:spTree>
    <p:extLst>
      <p:ext uri="{BB962C8B-B14F-4D97-AF65-F5344CB8AC3E}">
        <p14:creationId xmlns:p14="http://schemas.microsoft.com/office/powerpoint/2010/main" val="345184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dirty="0" smtClean="0">
                <a:effectLst/>
                <a:latin typeface="Helvetica Neue"/>
                <a:ea typeface="Helvetica Neue"/>
                <a:cs typeface="Helvetica Neue"/>
                <a:sym typeface="Helvetica Neue"/>
              </a:rPr>
              <a:t>Compared to control group participants, intervention group participants’ EDEQ global scores decreased by 0.44 points (</a:t>
            </a:r>
            <a:r>
              <a:rPr lang="en-US" sz="1200" i="1" dirty="0" smtClean="0">
                <a:effectLst/>
                <a:latin typeface="Helvetica Neue"/>
                <a:ea typeface="Helvetica Neue"/>
                <a:cs typeface="Helvetica Neue"/>
                <a:sym typeface="Helvetica Neue"/>
              </a:rPr>
              <a:t>d</a:t>
            </a:r>
            <a:r>
              <a:rPr lang="en-US" sz="1200" dirty="0" smtClean="0">
                <a:effectLst/>
                <a:latin typeface="Helvetica Neue"/>
                <a:ea typeface="Helvetica Neue"/>
                <a:cs typeface="Helvetica Neue"/>
                <a:sym typeface="Helvetica Neue"/>
              </a:rPr>
              <a:t> = -0.40) more between baseline and post-test assessment.  Intervention group participants’ EDEQ global score reductions were still 0.39 points (</a:t>
            </a:r>
            <a:r>
              <a:rPr lang="en-US" sz="1200" i="1" dirty="0" smtClean="0">
                <a:effectLst/>
                <a:latin typeface="Helvetica Neue"/>
                <a:ea typeface="Helvetica Neue"/>
                <a:cs typeface="Helvetica Neue"/>
                <a:sym typeface="Helvetica Neue"/>
              </a:rPr>
              <a:t>d</a:t>
            </a:r>
            <a:r>
              <a:rPr lang="en-US" sz="1200" dirty="0" smtClean="0">
                <a:effectLst/>
                <a:latin typeface="Helvetica Neue"/>
                <a:ea typeface="Helvetica Neue"/>
                <a:cs typeface="Helvetica Neue"/>
                <a:sym typeface="Helvetica Neue"/>
              </a:rPr>
              <a:t> = -0.35) greater during long-term follow-up assessment, on average.  </a:t>
            </a:r>
          </a:p>
          <a:p>
            <a:pPr marL="0" marR="0" indent="0" defTabSz="457200" eaLnBrk="1" fontAlgn="auto" latinLnBrk="0" hangingPunct="1">
              <a:lnSpc>
                <a:spcPct val="117999"/>
              </a:lnSpc>
              <a:spcBef>
                <a:spcPts val="0"/>
              </a:spcBef>
              <a:spcAft>
                <a:spcPts val="0"/>
              </a:spcAft>
              <a:buClrTx/>
              <a:buSzTx/>
              <a:buFontTx/>
              <a:buNone/>
              <a:tabLst/>
              <a:defRPr/>
            </a:pPr>
            <a:endParaRPr lang="en-US" sz="1200" dirty="0" smtClean="0">
              <a:effectLst/>
              <a:latin typeface="Helvetica Neue"/>
              <a:ea typeface="Helvetica Neue"/>
              <a:cs typeface="Helvetica Neue"/>
              <a:sym typeface="Helvetica Neue"/>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15</a:t>
            </a:fld>
            <a:endParaRPr lang="en-US" noProof="0" dirty="0"/>
          </a:p>
        </p:txBody>
      </p:sp>
    </p:spTree>
    <p:extLst>
      <p:ext uri="{BB962C8B-B14F-4D97-AF65-F5344CB8AC3E}">
        <p14:creationId xmlns:p14="http://schemas.microsoft.com/office/powerpoint/2010/main" val="2787744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Helvetica Neue"/>
                <a:ea typeface="Helvetica Neue"/>
                <a:cs typeface="Helvetica Neue"/>
                <a:sym typeface="Helvetica Neue"/>
              </a:rPr>
              <a:t>For binge eating frequency, there were significantly lower rates in the intervention compared to the control group at post-intervention (Rate: 0.82 [0.70-0.96]; </a:t>
            </a:r>
            <a:r>
              <a:rPr lang="en-US" sz="1200" i="1" dirty="0" smtClean="0">
                <a:effectLst/>
                <a:latin typeface="Helvetica Neue"/>
                <a:ea typeface="Helvetica Neue"/>
                <a:cs typeface="Helvetica Neue"/>
                <a:sym typeface="Helvetica Neue"/>
              </a:rPr>
              <a:t>p</a:t>
            </a:r>
            <a:r>
              <a:rPr lang="en-US" sz="1200" dirty="0" smtClean="0">
                <a:effectLst/>
                <a:latin typeface="Helvetica Neue"/>
                <a:ea typeface="Helvetica Neue"/>
                <a:cs typeface="Helvetica Neue"/>
                <a:sym typeface="Helvetica Neue"/>
              </a:rPr>
              <a:t> = 0.016) but not over the follow-up period (Rate: 0.81 [0.65-1.00]; </a:t>
            </a:r>
            <a:r>
              <a:rPr lang="en-US" sz="1200" i="1" dirty="0" smtClean="0">
                <a:effectLst/>
                <a:latin typeface="Helvetica Neue"/>
                <a:ea typeface="Helvetica Neue"/>
                <a:cs typeface="Helvetica Neue"/>
                <a:sym typeface="Helvetica Neue"/>
              </a:rPr>
              <a:t>p</a:t>
            </a:r>
            <a:r>
              <a:rPr lang="en-US" sz="1200" dirty="0" smtClean="0">
                <a:effectLst/>
                <a:latin typeface="Helvetica Neue"/>
                <a:ea typeface="Helvetica Neue"/>
                <a:cs typeface="Helvetica Neue"/>
                <a:sym typeface="Helvetica Neue"/>
              </a:rPr>
              <a:t> = 0.053). For overall combined compensatory behavior frequency, there were significantly lower rates in the intervention compared to the control group at post-intervention (Rate: 0.68 [0.54-0.86]; </a:t>
            </a:r>
            <a:r>
              <a:rPr lang="en-US" sz="1200" i="1" dirty="0" smtClean="0">
                <a:effectLst/>
                <a:latin typeface="Helvetica Neue"/>
                <a:ea typeface="Helvetica Neue"/>
                <a:cs typeface="Helvetica Neue"/>
                <a:sym typeface="Helvetica Neue"/>
              </a:rPr>
              <a:t>p</a:t>
            </a:r>
            <a:r>
              <a:rPr lang="en-US" sz="1200" dirty="0" smtClean="0">
                <a:effectLst/>
                <a:latin typeface="Helvetica Neue"/>
                <a:ea typeface="Helvetica Neue"/>
                <a:cs typeface="Helvetica Neue"/>
                <a:sym typeface="Helvetica Neue"/>
              </a:rPr>
              <a:t> &lt; 0.001) and over the follow-up period (Rate: 0.76 [0.60-0.98]; </a:t>
            </a:r>
            <a:r>
              <a:rPr lang="en-US" sz="1200" i="1" dirty="0" smtClean="0">
                <a:effectLst/>
                <a:latin typeface="Helvetica Neue"/>
                <a:ea typeface="Helvetica Neue"/>
                <a:cs typeface="Helvetica Neue"/>
                <a:sym typeface="Helvetica Neue"/>
              </a:rPr>
              <a:t>p</a:t>
            </a:r>
            <a:r>
              <a:rPr lang="en-US" sz="1200" dirty="0" smtClean="0">
                <a:effectLst/>
                <a:latin typeface="Helvetica Neue"/>
                <a:ea typeface="Helvetica Neue"/>
                <a:cs typeface="Helvetica Neue"/>
                <a:sym typeface="Helvetica Neue"/>
              </a:rPr>
              <a:t> = .035).  </a:t>
            </a:r>
          </a:p>
          <a:p>
            <a:endParaRPr lang="en-US" sz="1200" dirty="0" smtClean="0">
              <a:effectLst/>
              <a:latin typeface="Helvetica Neue"/>
              <a:ea typeface="Helvetica Neue"/>
              <a:cs typeface="Helvetica Neue"/>
              <a:sym typeface="Helvetica Neue"/>
            </a:endParaRPr>
          </a:p>
          <a:p>
            <a:r>
              <a:rPr lang="en-US" sz="1200" dirty="0" smtClean="0">
                <a:effectLst/>
                <a:latin typeface="Helvetica Neue"/>
                <a:ea typeface="Helvetica Neue"/>
                <a:cs typeface="Helvetica Neue"/>
                <a:sym typeface="Helvetica Neue"/>
              </a:rPr>
              <a:t>vomiting, laxative use, and excessive exercise. </a:t>
            </a: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16</a:t>
            </a:fld>
            <a:endParaRPr lang="en-US" noProof="0" dirty="0"/>
          </a:p>
        </p:txBody>
      </p:sp>
    </p:spTree>
    <p:extLst>
      <p:ext uri="{BB962C8B-B14F-4D97-AF65-F5344CB8AC3E}">
        <p14:creationId xmlns:p14="http://schemas.microsoft.com/office/powerpoint/2010/main" val="1231908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dirty="0" smtClean="0">
                <a:effectLst/>
                <a:latin typeface="Helvetica Neue"/>
                <a:ea typeface="Helvetica Neue"/>
                <a:cs typeface="Helvetica Neue"/>
                <a:sym typeface="Helvetica Neue"/>
              </a:rPr>
              <a:t>The intervention was also associated with significant reductions in depression at post-intervention and over the follow-up period compared to the control group, as well as with significant reductions in anxiety over the follow-up period compared to the control group</a:t>
            </a:r>
          </a:p>
          <a:p>
            <a:pPr marL="0" marR="0" indent="0" defTabSz="457200" eaLnBrk="1" fontAlgn="auto" latinLnBrk="0" hangingPunct="1">
              <a:lnSpc>
                <a:spcPct val="117999"/>
              </a:lnSpc>
              <a:spcBef>
                <a:spcPts val="0"/>
              </a:spcBef>
              <a:spcAft>
                <a:spcPts val="0"/>
              </a:spcAft>
              <a:buClrTx/>
              <a:buSzTx/>
              <a:buFontTx/>
              <a:buNone/>
              <a:tabLst/>
              <a:defRPr/>
            </a:pPr>
            <a:endParaRPr lang="en-US" sz="1200" dirty="0" smtClean="0">
              <a:effectLst/>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0-4 “no signs of depression”, 5-9 “mild depression”, 10-14 “moderate depression”, 15-19 “moderately severe depression”, and 20-27 “severe depression”.</a:t>
            </a:r>
            <a:endParaRPr lang="en-US" sz="1200" dirty="0" smtClean="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fld id="{6336304E-FDE3-4B4F-A3B7-EBE87F3FA5E2}" type="slidenum">
              <a:rPr lang="en-US" noProof="0" smtClean="0"/>
              <a:t>18</a:t>
            </a:fld>
            <a:endParaRPr lang="en-US" noProof="0" dirty="0"/>
          </a:p>
        </p:txBody>
      </p:sp>
    </p:spTree>
    <p:extLst>
      <p:ext uri="{BB962C8B-B14F-4D97-AF65-F5344CB8AC3E}">
        <p14:creationId xmlns:p14="http://schemas.microsoft.com/office/powerpoint/2010/main" val="4139351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you had any treatment for eating related problems in the last [number adjusted based on time between assessments] months?” </a:t>
            </a: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19</a:t>
            </a:fld>
            <a:endParaRPr lang="en-US" noProof="0" dirty="0"/>
          </a:p>
        </p:txBody>
      </p:sp>
    </p:spTree>
    <p:extLst>
      <p:ext uri="{BB962C8B-B14F-4D97-AF65-F5344CB8AC3E}">
        <p14:creationId xmlns:p14="http://schemas.microsoft.com/office/powerpoint/2010/main" val="625152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Helvetica Neue"/>
                <a:ea typeface="Helvetica Neue"/>
                <a:cs typeface="Helvetica Neue"/>
                <a:sym typeface="Helvetica Neue"/>
              </a:rPr>
              <a:t>Regarding intervention engagement, among those who created an account (</a:t>
            </a:r>
            <a:r>
              <a:rPr lang="en-US" sz="1200" i="1" dirty="0" smtClean="0">
                <a:effectLst/>
                <a:latin typeface="Helvetica Neue"/>
                <a:ea typeface="Helvetica Neue"/>
                <a:cs typeface="Helvetica Neue"/>
                <a:sym typeface="Helvetica Neue"/>
              </a:rPr>
              <a:t>n</a:t>
            </a:r>
            <a:r>
              <a:rPr lang="en-US" sz="1200" dirty="0" smtClean="0">
                <a:effectLst/>
                <a:latin typeface="Helvetica Neue"/>
                <a:ea typeface="Helvetica Neue"/>
                <a:cs typeface="Helvetica Neue"/>
                <a:sym typeface="Helvetica Neue"/>
              </a:rPr>
              <a:t> = 363), on average, participants completed 31% (</a:t>
            </a:r>
            <a:r>
              <a:rPr lang="en-US" sz="1200" i="1" dirty="0" smtClean="0">
                <a:effectLst/>
                <a:latin typeface="Helvetica Neue"/>
                <a:ea typeface="Helvetica Neue"/>
                <a:cs typeface="Helvetica Neue"/>
                <a:sym typeface="Helvetica Neue"/>
              </a:rPr>
              <a:t>SD</a:t>
            </a:r>
            <a:r>
              <a:rPr lang="en-US" sz="1200" dirty="0" smtClean="0">
                <a:effectLst/>
                <a:latin typeface="Helvetica Neue"/>
                <a:ea typeface="Helvetica Neue"/>
                <a:cs typeface="Helvetica Neue"/>
                <a:sym typeface="Helvetica Neue"/>
              </a:rPr>
              <a:t> = 37) of the session content offered. For Year 1 participants, engagement was 17% (</a:t>
            </a:r>
            <a:r>
              <a:rPr lang="en-US" sz="1200" i="1" dirty="0" smtClean="0">
                <a:effectLst/>
                <a:latin typeface="Helvetica Neue"/>
                <a:ea typeface="Helvetica Neue"/>
                <a:cs typeface="Helvetica Neue"/>
                <a:sym typeface="Helvetica Neue"/>
              </a:rPr>
              <a:t>SD</a:t>
            </a:r>
            <a:r>
              <a:rPr lang="en-US" sz="1200" dirty="0" smtClean="0">
                <a:effectLst/>
                <a:latin typeface="Helvetica Neue"/>
                <a:ea typeface="Helvetica Neue"/>
                <a:cs typeface="Helvetica Neue"/>
                <a:sym typeface="Helvetica Neue"/>
              </a:rPr>
              <a:t> = 31) and for Years 2 and 3 it was 39% (</a:t>
            </a:r>
            <a:r>
              <a:rPr lang="en-US" sz="1200" i="1" dirty="0" smtClean="0">
                <a:effectLst/>
                <a:latin typeface="Helvetica Neue"/>
                <a:ea typeface="Helvetica Neue"/>
                <a:cs typeface="Helvetica Neue"/>
                <a:sym typeface="Helvetica Neue"/>
              </a:rPr>
              <a:t>SD</a:t>
            </a:r>
            <a:r>
              <a:rPr lang="en-US" sz="1200" dirty="0" smtClean="0">
                <a:effectLst/>
                <a:latin typeface="Helvetica Neue"/>
                <a:ea typeface="Helvetica Neue"/>
                <a:cs typeface="Helvetica Neue"/>
                <a:sym typeface="Helvetica Neue"/>
              </a:rPr>
              <a:t> = 3</a:t>
            </a:r>
          </a:p>
          <a:p>
            <a:endParaRPr lang="en-US" sz="1200" dirty="0" smtClean="0">
              <a:effectLst/>
              <a:latin typeface="Helvetica Neue"/>
              <a:ea typeface="Helvetica Neue"/>
              <a:cs typeface="Helvetica Neue"/>
              <a:sym typeface="Helvetica Neue"/>
            </a:endParaRPr>
          </a:p>
          <a:p>
            <a:pPr marL="0" marR="0" indent="0" algn="l" defTabSz="457200" eaLnBrk="1" fontAlgn="auto" latinLnBrk="0" hangingPunct="1">
              <a:lnSpc>
                <a:spcPct val="117999"/>
              </a:lnSpc>
              <a:spcBef>
                <a:spcPts val="0"/>
              </a:spcBef>
              <a:spcAft>
                <a:spcPts val="0"/>
              </a:spcAft>
              <a:buClrTx/>
              <a:buSzTx/>
              <a:buFontTx/>
              <a:buNone/>
              <a:tabLst/>
              <a:defRPr/>
            </a:pPr>
            <a:r>
              <a:rPr lang="en-US" b="0" dirty="0" smtClean="0"/>
              <a:t>Only 12% of those who created an account did not engage with any program content.</a:t>
            </a:r>
          </a:p>
          <a:p>
            <a:r>
              <a:rPr lang="en-US" sz="1200" dirty="0" smtClean="0">
                <a:effectLst/>
                <a:latin typeface="Helvetica Neue"/>
                <a:ea typeface="Helvetica Neue"/>
                <a:cs typeface="Helvetica Neue"/>
                <a:sym typeface="Helvetica Neue"/>
              </a:rPr>
              <a:t>8). </a:t>
            </a:r>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20</a:t>
            </a:fld>
            <a:endParaRPr lang="en-US" noProof="0" dirty="0"/>
          </a:p>
        </p:txBody>
      </p:sp>
    </p:spTree>
    <p:extLst>
      <p:ext uri="{BB962C8B-B14F-4D97-AF65-F5344CB8AC3E}">
        <p14:creationId xmlns:p14="http://schemas.microsoft.com/office/powerpoint/2010/main" val="3422429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200" dirty="0" smtClean="0">
                <a:latin typeface="Helvetica Neue"/>
                <a:ea typeface="Helvetica Neue"/>
                <a:cs typeface="Helvetica Neue"/>
                <a:sym typeface="Helvetica Neue"/>
              </a:rPr>
              <a:t>Also </a:t>
            </a:r>
            <a:r>
              <a:rPr lang="mr-IN" sz="1200" dirty="0" smtClean="0">
                <a:latin typeface="Helvetica Neue"/>
                <a:ea typeface="Helvetica Neue"/>
                <a:cs typeface="Helvetica Neue"/>
                <a:sym typeface="Helvetica Neue"/>
              </a:rPr>
              <a:t>–</a:t>
            </a:r>
            <a:r>
              <a:rPr lang="en-US" sz="1200" dirty="0" smtClean="0">
                <a:latin typeface="Helvetica Neue"/>
                <a:ea typeface="Helvetica Neue"/>
                <a:cs typeface="Helvetica Neue"/>
                <a:sym typeface="Helvetica Neue"/>
              </a:rPr>
              <a:t> effect sizes for EDE-Q Global in line with meta-analytic findings on the effect of therapist-led CBT vs. inactive control on cognitive symptoms (e.g., EDE-Q Global) in patients with BN and BED (Hedge’s g=.24-.34)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21</a:t>
            </a:fld>
            <a:endParaRPr lang="en-US" noProof="0" dirty="0"/>
          </a:p>
        </p:txBody>
      </p:sp>
    </p:spTree>
    <p:extLst>
      <p:ext uri="{BB962C8B-B14F-4D97-AF65-F5344CB8AC3E}">
        <p14:creationId xmlns:p14="http://schemas.microsoft.com/office/powerpoint/2010/main" val="62017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2</a:t>
            </a:fld>
            <a:endParaRPr lang="en-US" noProof="0" dirty="0"/>
          </a:p>
        </p:txBody>
      </p:sp>
    </p:spTree>
    <p:extLst>
      <p:ext uri="{BB962C8B-B14F-4D97-AF65-F5344CB8AC3E}">
        <p14:creationId xmlns:p14="http://schemas.microsoft.com/office/powerpoint/2010/main" val="260404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200" dirty="0" smtClean="0">
                <a:latin typeface="Helvetica Neue"/>
                <a:ea typeface="Helvetica Neue"/>
                <a:cs typeface="Helvetica Neue"/>
                <a:sym typeface="Helvetica Neue"/>
              </a:rPr>
              <a:t>Also </a:t>
            </a:r>
            <a:r>
              <a:rPr lang="mr-IN" sz="1200" dirty="0" smtClean="0">
                <a:latin typeface="Helvetica Neue"/>
                <a:ea typeface="Helvetica Neue"/>
                <a:cs typeface="Helvetica Neue"/>
                <a:sym typeface="Helvetica Neue"/>
              </a:rPr>
              <a:t>–</a:t>
            </a:r>
            <a:r>
              <a:rPr lang="en-US" sz="1200" dirty="0" smtClean="0">
                <a:latin typeface="Helvetica Neue"/>
                <a:ea typeface="Helvetica Neue"/>
                <a:cs typeface="Helvetica Neue"/>
                <a:sym typeface="Helvetica Neue"/>
              </a:rPr>
              <a:t> effect sizes for EDE-Q Global in line with meta-analytic findings on the effect of therapist-led CBT vs. inactive control on cognitive symptoms (e.g., EDE-Q Global) in patients with BN and BED (Hedge’s g=.24-.34)</a:t>
            </a:r>
          </a:p>
          <a:p>
            <a:endParaRPr lang="en-US" dirty="0" smtClean="0"/>
          </a:p>
          <a:p>
            <a:endParaRPr lang="en-US" dirty="0" smtClean="0"/>
          </a:p>
          <a:p>
            <a:r>
              <a:rPr lang="en-US" sz="1200" kern="1200" dirty="0" smtClean="0">
                <a:solidFill>
                  <a:schemeClr val="tx1"/>
                </a:solidFill>
                <a:effectLst/>
                <a:latin typeface="+mn-lt"/>
                <a:ea typeface="+mn-ea"/>
                <a:cs typeface="+mn-cs"/>
              </a:rPr>
              <a:t>The screen was completed 4,894 times, with an average of 1.9% of the</a:t>
            </a:r>
          </a:p>
          <a:p>
            <a:r>
              <a:rPr lang="en-US" sz="1200" kern="1200" dirty="0" smtClean="0">
                <a:solidFill>
                  <a:schemeClr val="tx1"/>
                </a:solidFill>
                <a:effectLst/>
                <a:latin typeface="+mn-lt"/>
                <a:ea typeface="+mn-ea"/>
                <a:cs typeface="+mn-cs"/>
              </a:rPr>
              <a:t>undergraduate female student body on each campus taking the screen. ED risk in participating</a:t>
            </a:r>
          </a:p>
          <a:p>
            <a:r>
              <a:rPr lang="en-US" sz="1200" kern="1200" dirty="0" smtClean="0">
                <a:solidFill>
                  <a:schemeClr val="tx1"/>
                </a:solidFill>
                <a:effectLst/>
                <a:latin typeface="+mn-lt"/>
                <a:ea typeface="+mn-ea"/>
                <a:cs typeface="+mn-cs"/>
              </a:rPr>
              <a:t>students was high—nearly 60% of students screened were identified as</a:t>
            </a:r>
          </a:p>
          <a:p>
            <a:r>
              <a:rPr lang="en-US" sz="1200" kern="1200" dirty="0" smtClean="0">
                <a:solidFill>
                  <a:schemeClr val="tx1"/>
                </a:solidFill>
                <a:effectLst/>
                <a:latin typeface="+mn-lt"/>
                <a:ea typeface="+mn-ea"/>
                <a:cs typeface="+mn-cs"/>
              </a:rPr>
              <a:t>being at high risk for ED onset or having an ED. Key differences emerged across ED</a:t>
            </a:r>
          </a:p>
          <a:p>
            <a:r>
              <a:rPr lang="en-US" sz="1200" kern="1200" dirty="0" smtClean="0">
                <a:solidFill>
                  <a:schemeClr val="tx1"/>
                </a:solidFill>
                <a:effectLst/>
                <a:latin typeface="+mn-lt"/>
                <a:ea typeface="+mn-ea"/>
                <a:cs typeface="+mn-cs"/>
              </a:rPr>
              <a:t>status groups on demographics, recruitment method, ED pathology, psychiatric</a:t>
            </a:r>
          </a:p>
          <a:p>
            <a:r>
              <a:rPr lang="en-US" sz="1200" kern="1200" dirty="0" smtClean="0">
                <a:solidFill>
                  <a:schemeClr val="tx1"/>
                </a:solidFill>
                <a:effectLst/>
                <a:latin typeface="+mn-lt"/>
                <a:ea typeface="+mn-ea"/>
                <a:cs typeface="+mn-cs"/>
              </a:rPr>
              <a:t>comorbidity, and ED risk factors, highlighting increasing pathology and impairment in</a:t>
            </a:r>
          </a:p>
          <a:p>
            <a:r>
              <a:rPr lang="en-US" sz="1200" kern="1200" dirty="0" smtClean="0">
                <a:solidFill>
                  <a:schemeClr val="tx1"/>
                </a:solidFill>
                <a:effectLst/>
                <a:latin typeface="+mn-lt"/>
                <a:ea typeface="+mn-ea"/>
                <a:cs typeface="+mn-cs"/>
              </a:rPr>
              <a:t>the high-risk group.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22</a:t>
            </a:fld>
            <a:endParaRPr lang="en-US" noProof="0" dirty="0"/>
          </a:p>
        </p:txBody>
      </p:sp>
    </p:spTree>
    <p:extLst>
      <p:ext uri="{BB962C8B-B14F-4D97-AF65-F5344CB8AC3E}">
        <p14:creationId xmlns:p14="http://schemas.microsoft.com/office/powerpoint/2010/main" val="4079470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model for universal, targeted, prevention, </a:t>
            </a:r>
            <a:r>
              <a:rPr lang="en-US" dirty="0" err="1" smtClean="0"/>
              <a:t>etc</a:t>
            </a:r>
            <a:r>
              <a:rPr lang="en-US" dirty="0" smtClean="0"/>
              <a:t> </a:t>
            </a:r>
          </a:p>
          <a:p>
            <a:r>
              <a:rPr lang="en-US" dirty="0" smtClean="0"/>
              <a:t>First time testing both prevention and treatment. Moving towards implementation and scalability.</a:t>
            </a:r>
            <a:r>
              <a:rPr lang="en-US" baseline="0" dirty="0" smtClean="0"/>
              <a:t> </a:t>
            </a:r>
          </a:p>
          <a:p>
            <a:r>
              <a:rPr lang="en-US" baseline="0" dirty="0" smtClean="0"/>
              <a:t>Men are included in study. </a:t>
            </a:r>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23</a:t>
            </a:fld>
            <a:endParaRPr lang="en-US" noProof="0" dirty="0"/>
          </a:p>
        </p:txBody>
      </p:sp>
    </p:spTree>
    <p:extLst>
      <p:ext uri="{BB962C8B-B14F-4D97-AF65-F5344CB8AC3E}">
        <p14:creationId xmlns:p14="http://schemas.microsoft.com/office/powerpoint/2010/main" val="1938998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200" dirty="0" smtClean="0">
                <a:effectLst/>
                <a:latin typeface="Helvetica Neue"/>
                <a:ea typeface="Helvetica Neue"/>
                <a:cs typeface="Helvetica Neue"/>
                <a:sym typeface="Helvetica Neue"/>
              </a:rPr>
              <a:t/>
            </a:r>
            <a:br>
              <a:rPr lang="en-US" sz="1200" dirty="0" smtClean="0">
                <a:effectLst/>
                <a:latin typeface="Helvetica Neue"/>
                <a:ea typeface="Helvetica Neue"/>
                <a:cs typeface="Helvetica Neue"/>
                <a:sym typeface="Helvetica Neue"/>
              </a:rPr>
            </a:br>
            <a:r>
              <a:rPr lang="en-US" sz="1200" dirty="0" smtClean="0">
                <a:effectLst/>
                <a:latin typeface="Helvetica Neue"/>
                <a:ea typeface="Helvetica Neue"/>
                <a:cs typeface="Helvetica Neue"/>
                <a:sym typeface="Helvetica Neue"/>
              </a:rPr>
              <a:t>—&gt; Addresses issue of 3 </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24</a:t>
            </a:fld>
            <a:endParaRPr lang="en-US" noProof="0" dirty="0"/>
          </a:p>
        </p:txBody>
      </p:sp>
    </p:spTree>
    <p:extLst>
      <p:ext uri="{BB962C8B-B14F-4D97-AF65-F5344CB8AC3E}">
        <p14:creationId xmlns:p14="http://schemas.microsoft.com/office/powerpoint/2010/main" val="3112273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smtClean="0">
                <a:effectLst/>
                <a:latin typeface="Helvetica Neue"/>
                <a:ea typeface="Helvetica Neue"/>
                <a:cs typeface="Helvetica Neue"/>
                <a:sym typeface="Helvetica Neue"/>
              </a:rPr>
              <a:t>—&gt; addresses issue of 1 - identifying more people -and 2 - treatment gap —&gt; need for multiple treatment options on campuses (mobile, in-person) </a:t>
            </a:r>
            <a:endParaRPr lang="en-US" dirty="0">
              <a:effectLst/>
            </a:endParaRPr>
          </a:p>
        </p:txBody>
      </p:sp>
      <p:sp>
        <p:nvSpPr>
          <p:cNvPr id="4" name="Slide Number Placeholder 3"/>
          <p:cNvSpPr>
            <a:spLocks noGrp="1"/>
          </p:cNvSpPr>
          <p:nvPr>
            <p:ph type="sldNum" sz="quarter" idx="10"/>
          </p:nvPr>
        </p:nvSpPr>
        <p:spPr/>
        <p:txBody>
          <a:bodyPr/>
          <a:lstStyle/>
          <a:p>
            <a:fld id="{6336304E-FDE3-4B4F-A3B7-EBE87F3FA5E2}" type="slidenum">
              <a:rPr lang="en-US" noProof="0" smtClean="0"/>
              <a:t>25</a:t>
            </a:fld>
            <a:endParaRPr lang="en-US" noProof="0" dirty="0"/>
          </a:p>
        </p:txBody>
      </p:sp>
    </p:spTree>
    <p:extLst>
      <p:ext uri="{BB962C8B-B14F-4D97-AF65-F5344CB8AC3E}">
        <p14:creationId xmlns:p14="http://schemas.microsoft.com/office/powerpoint/2010/main" val="2550770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smtClean="0">
                <a:effectLst/>
                <a:latin typeface="Helvetica Neue"/>
                <a:ea typeface="Helvetica Neue"/>
                <a:cs typeface="Helvetica Neue"/>
                <a:sym typeface="Helvetica Neue"/>
              </a:rPr>
              <a:t>Real-world efforts to implement digital mental health interventions have often failed</a:t>
            </a:r>
          </a:p>
          <a:p>
            <a:r>
              <a:rPr lang="en-US" sz="2200" b="0" i="0" dirty="0" smtClean="0">
                <a:effectLst/>
                <a:latin typeface="Helvetica Neue"/>
                <a:ea typeface="Helvetica Neue"/>
                <a:cs typeface="Helvetica Neue"/>
                <a:sym typeface="Helvetica Neue"/>
              </a:rPr>
              <a:t>How to address this in the next generation of research</a:t>
            </a:r>
          </a:p>
          <a:p>
            <a:pPr lvl="1"/>
            <a:r>
              <a:rPr lang="en-US" sz="2200" b="0" i="0" dirty="0" smtClean="0">
                <a:effectLst/>
                <a:latin typeface="Helvetica Neue"/>
                <a:ea typeface="Helvetica Neue"/>
                <a:cs typeface="Helvetica Neue"/>
                <a:sym typeface="Helvetica Neue"/>
              </a:rPr>
              <a:t>Creation of programs</a:t>
            </a:r>
          </a:p>
          <a:p>
            <a:pPr lvl="2"/>
            <a:r>
              <a:rPr lang="en-US" sz="2200" b="0" i="0" dirty="0" smtClean="0">
                <a:effectLst/>
                <a:latin typeface="Helvetica Neue"/>
                <a:ea typeface="Helvetica Neue"/>
                <a:cs typeface="Helvetica Neue"/>
                <a:sym typeface="Helvetica Neue"/>
              </a:rPr>
              <a:t>Need for user-centered design rather than top-down design; let go of old paradigms</a:t>
            </a:r>
          </a:p>
          <a:p>
            <a:pPr lvl="2"/>
            <a:r>
              <a:rPr lang="en-US" sz="2200" b="0" i="0" dirty="0" smtClean="0">
                <a:effectLst/>
                <a:latin typeface="Helvetica Neue"/>
                <a:ea typeface="Helvetica Neue"/>
                <a:cs typeface="Helvetica Neue"/>
                <a:sym typeface="Helvetica Neue"/>
              </a:rPr>
              <a:t>Plan for implementation from the beginning - e.g., plans to address organizational issues, reimbursement, and business models</a:t>
            </a:r>
          </a:p>
          <a:p>
            <a:pPr lvl="2"/>
            <a:r>
              <a:rPr lang="en-US" sz="2200" b="0" i="0" dirty="0" smtClean="0">
                <a:effectLst/>
                <a:latin typeface="Helvetica Neue"/>
                <a:ea typeface="Helvetica Neue"/>
                <a:cs typeface="Helvetica Neue"/>
                <a:sym typeface="Helvetica Neue"/>
              </a:rPr>
              <a:t>Design should be iterative and should be built into the life of a digital intervention </a:t>
            </a:r>
          </a:p>
          <a:p>
            <a:pPr lvl="1"/>
            <a:r>
              <a:rPr lang="en-US" sz="2200" b="0" i="0" dirty="0" smtClean="0">
                <a:effectLst/>
                <a:latin typeface="Helvetica Neue"/>
                <a:ea typeface="Helvetica Neue"/>
                <a:cs typeface="Helvetica Neue"/>
                <a:sym typeface="Helvetica Neue"/>
              </a:rPr>
              <a:t>Trial methods</a:t>
            </a:r>
          </a:p>
          <a:p>
            <a:pPr lvl="2"/>
            <a:r>
              <a:rPr lang="en-US" sz="2200" b="0" i="0" dirty="0" smtClean="0">
                <a:effectLst/>
                <a:latin typeface="Helvetica Neue"/>
                <a:ea typeface="Helvetica Neue"/>
                <a:cs typeface="Helvetica Neue"/>
                <a:sym typeface="Helvetica Neue"/>
              </a:rPr>
              <a:t>Cannot lock down intervention elements; must allow for iteration </a:t>
            </a:r>
          </a:p>
          <a:p>
            <a:pPr lvl="2"/>
            <a:r>
              <a:rPr lang="en-US" sz="2200" b="0" i="0" dirty="0" smtClean="0">
                <a:effectLst/>
                <a:latin typeface="Helvetica Neue"/>
                <a:ea typeface="Helvetica Neue"/>
                <a:cs typeface="Helvetica Neue"/>
                <a:sym typeface="Helvetica Neue"/>
              </a:rPr>
              <a:t>Denominator problem - most trials of digital interventions recruit from very large pools of potential participants online, which has biased the evidence based; need to evaluate these interventions in the proposed implementation context</a:t>
            </a:r>
          </a:p>
          <a:p>
            <a:pPr lvl="1"/>
            <a:r>
              <a:rPr lang="en-US" sz="2200" b="0" i="0" dirty="0" smtClean="0">
                <a:effectLst/>
                <a:latin typeface="Helvetica Neue"/>
                <a:ea typeface="Helvetica Neue"/>
                <a:cs typeface="Helvetica Neue"/>
                <a:sym typeface="Helvetica Neue"/>
              </a:rPr>
              <a:t>Sustainable implementation</a:t>
            </a:r>
          </a:p>
          <a:p>
            <a:pPr lvl="2"/>
            <a:r>
              <a:rPr lang="en-US" sz="2200" b="0" i="0" dirty="0" smtClean="0">
                <a:effectLst/>
                <a:latin typeface="Helvetica Neue"/>
                <a:ea typeface="Helvetica Neue"/>
                <a:cs typeface="Helvetica Neue"/>
                <a:sym typeface="Helvetica Neue"/>
              </a:rPr>
              <a:t>This should be the focus of funded research on digital mental health interventions </a:t>
            </a: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26</a:t>
            </a:fld>
            <a:endParaRPr lang="en-US" noProof="0" dirty="0"/>
          </a:p>
        </p:txBody>
      </p:sp>
    </p:spTree>
    <p:extLst>
      <p:ext uri="{BB962C8B-B14F-4D97-AF65-F5344CB8AC3E}">
        <p14:creationId xmlns:p14="http://schemas.microsoft.com/office/powerpoint/2010/main" val="212833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28</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Helvetica Neue"/>
                <a:ea typeface="Helvetica Neue"/>
                <a:cs typeface="Helvetica Neue"/>
                <a:sym typeface="Helvetica Neue"/>
              </a:rPr>
              <a:t>Abstinence from all ED behaviors involves abstinence from binge eating, vomiting, laxative use, and excessive exercise in the past 28 days.</a:t>
            </a:r>
          </a:p>
          <a:p>
            <a:endParaRPr lang="en-US" sz="1200" b="0" i="0" u="none" strike="noStrike" dirty="0" smtClean="0">
              <a:effectLst/>
              <a:latin typeface="Helvetica Neue"/>
              <a:ea typeface="Helvetica Neue"/>
              <a:cs typeface="Helvetica Neue"/>
              <a:sym typeface="Helvetica Neue"/>
            </a:endParaRPr>
          </a:p>
          <a:p>
            <a:r>
              <a:rPr lang="en-US" sz="1200" dirty="0" smtClean="0">
                <a:effectLst/>
                <a:latin typeface="Helvetica Neue"/>
                <a:ea typeface="Helvetica Neue"/>
                <a:cs typeface="Helvetica Neue"/>
                <a:sym typeface="Helvetica Neue"/>
              </a:rPr>
              <a:t>There was not a significant difference between conditions in abstinence from all ED behaviors at post-intervention.</a:t>
            </a:r>
            <a:r>
              <a:rPr lang="en-US" sz="1200" baseline="0" dirty="0" smtClean="0">
                <a:effectLst/>
                <a:latin typeface="Helvetica Neue"/>
                <a:ea typeface="Helvetica Neue"/>
                <a:cs typeface="Helvetica Neue"/>
                <a:sym typeface="Helvetica Neue"/>
              </a:rPr>
              <a:t> </a:t>
            </a:r>
            <a:r>
              <a:rPr lang="en-US" sz="1200" dirty="0" smtClean="0">
                <a:effectLst/>
                <a:latin typeface="Helvetica Neue"/>
                <a:ea typeface="Helvetica Neue"/>
                <a:cs typeface="Helvetica Neue"/>
                <a:sym typeface="Helvetica Neue"/>
              </a:rPr>
              <a:t>For binge eating frequency, there were significantly lower rates in the intervention compared to the control group at post-intervention but not over the follow-up period.</a:t>
            </a:r>
            <a:r>
              <a:rPr lang="en-US" sz="1200" baseline="0" dirty="0" smtClean="0">
                <a:effectLst/>
                <a:latin typeface="Helvetica Neue"/>
                <a:ea typeface="Helvetica Neue"/>
                <a:cs typeface="Helvetica Neue"/>
                <a:sym typeface="Helvetica Neue"/>
              </a:rPr>
              <a:t> </a:t>
            </a:r>
            <a:r>
              <a:rPr lang="en-US" sz="1200" dirty="0" smtClean="0">
                <a:effectLst/>
                <a:latin typeface="Helvetica Neue"/>
                <a:ea typeface="Helvetica Neue"/>
                <a:cs typeface="Helvetica Neue"/>
                <a:sym typeface="Helvetica Neue"/>
              </a:rPr>
              <a:t>For overall combined compensatory behavior frequency, there were significantly lower rates in the intervention compared to the control group at post-intervention and over the follow-up period.</a:t>
            </a:r>
            <a:endParaRPr lang="en-US" sz="1200" b="0" i="0" u="none" strike="noStrike" dirty="0" smtClean="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fld id="{6336304E-FDE3-4B4F-A3B7-EBE87F3FA5E2}" type="slidenum">
              <a:rPr lang="en-US" noProof="0" smtClean="0"/>
              <a:t>30</a:t>
            </a:fld>
            <a:endParaRPr lang="en-US" noProof="0" dirty="0"/>
          </a:p>
        </p:txBody>
      </p:sp>
    </p:spTree>
    <p:extLst>
      <p:ext uri="{BB962C8B-B14F-4D97-AF65-F5344CB8AC3E}">
        <p14:creationId xmlns:p14="http://schemas.microsoft.com/office/powerpoint/2010/main" val="2647291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smtClean="0">
                <a:effectLst/>
                <a:latin typeface="Helvetica Neue"/>
                <a:ea typeface="Helvetica Neue"/>
                <a:cs typeface="Helvetica Neue"/>
                <a:sym typeface="Helvetica Neue"/>
              </a:rPr>
              <a:t>—&gt; addresses issue of 1 - identifying more people -and 2 - treatment gap —&gt; need for multiple treatment options on campuses (mobile, in-person) </a:t>
            </a:r>
            <a:endParaRPr lang="en-US" dirty="0">
              <a:effectLst/>
            </a:endParaRPr>
          </a:p>
        </p:txBody>
      </p:sp>
      <p:sp>
        <p:nvSpPr>
          <p:cNvPr id="4" name="Slide Number Placeholder 3"/>
          <p:cNvSpPr>
            <a:spLocks noGrp="1"/>
          </p:cNvSpPr>
          <p:nvPr>
            <p:ph type="sldNum" sz="quarter" idx="10"/>
          </p:nvPr>
        </p:nvSpPr>
        <p:spPr/>
        <p:txBody>
          <a:bodyPr/>
          <a:lstStyle/>
          <a:p>
            <a:fld id="{6336304E-FDE3-4B4F-A3B7-EBE87F3FA5E2}" type="slidenum">
              <a:rPr lang="en-US" noProof="0" smtClean="0"/>
              <a:t>31</a:t>
            </a:fld>
            <a:endParaRPr lang="en-US" noProof="0" dirty="0"/>
          </a:p>
        </p:txBody>
      </p:sp>
    </p:spTree>
    <p:extLst>
      <p:ext uri="{BB962C8B-B14F-4D97-AF65-F5344CB8AC3E}">
        <p14:creationId xmlns:p14="http://schemas.microsoft.com/office/powerpoint/2010/main" val="931494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smtClean="0">
                <a:effectLst/>
                <a:latin typeface="Helvetica Neue"/>
                <a:ea typeface="Helvetica Neue"/>
                <a:cs typeface="Helvetica Neue"/>
                <a:sym typeface="Helvetica Neue"/>
              </a:rPr>
              <a:t>College women are at high risk of facing eating and weight concerns. </a:t>
            </a:r>
          </a:p>
          <a:p>
            <a:pPr lvl="0"/>
            <a:r>
              <a:rPr lang="en-US" sz="2400" dirty="0" smtClean="0">
                <a:effectLst/>
                <a:latin typeface="Helvetica Neue"/>
                <a:ea typeface="Helvetica Neue"/>
                <a:cs typeface="Helvetica Neue"/>
                <a:sym typeface="Helvetica Neue"/>
              </a:rPr>
              <a:t>An estimated 8-17% U.S. college women experience an eating disorder. </a:t>
            </a:r>
          </a:p>
          <a:p>
            <a:pPr lvl="0"/>
            <a:r>
              <a:rPr lang="en-US" sz="2400" dirty="0" smtClean="0">
                <a:effectLst/>
                <a:latin typeface="Helvetica Neue"/>
                <a:ea typeface="Helvetica Neue"/>
                <a:cs typeface="Helvetica Neue"/>
                <a:sym typeface="Helvetica Neue"/>
              </a:rPr>
              <a:t>Many do not meet full criteria, but show high body dissatisfaction</a:t>
            </a:r>
          </a:p>
          <a:p>
            <a:pPr lvl="1"/>
            <a:r>
              <a:rPr lang="en-US" sz="2400" dirty="0" smtClean="0">
                <a:effectLst/>
                <a:latin typeface="Helvetica Neue"/>
                <a:ea typeface="Helvetica Neue"/>
                <a:cs typeface="Helvetica Neue"/>
                <a:sym typeface="Helvetica Neue"/>
              </a:rPr>
              <a:t>34% of undergraduate females reported that they believe themselves to be fat even though others say they are thin.  </a:t>
            </a:r>
          </a:p>
          <a:p>
            <a:pPr lvl="0"/>
            <a:r>
              <a:rPr lang="en-US" sz="2400" dirty="0" smtClean="0">
                <a:effectLst/>
                <a:latin typeface="Helvetica Neue"/>
                <a:ea typeface="Helvetica Neue"/>
                <a:cs typeface="Helvetica Neue"/>
                <a:sym typeface="Helvetica Neue"/>
              </a:rPr>
              <a:t>Yet, very few receive any help to address their shape and weight concerns. Less than 20% of students who screen positive for an ED report receiving any treatment </a:t>
            </a:r>
          </a:p>
          <a:p>
            <a:pPr lvl="0"/>
            <a:r>
              <a:rPr lang="en-US" sz="2400" dirty="0" smtClean="0">
                <a:effectLst/>
                <a:latin typeface="Helvetica Neue"/>
                <a:ea typeface="Helvetica Neue"/>
                <a:cs typeface="Helvetica Neue"/>
                <a:sym typeface="Helvetica Neue"/>
              </a:rPr>
              <a:t>This treatment gap is a serious problem because delays in treatment result in prolonged illness, disease progression, poorer prognosis, and greater likelihood of relapse. </a:t>
            </a:r>
          </a:p>
          <a:p>
            <a:pPr>
              <a:defRPr>
                <a:solidFill>
                  <a:srgbClr val="C82506"/>
                </a:solidFill>
              </a:defRPr>
            </a:pPr>
            <a:endParaRPr lang="en-US" dirty="0" smtClean="0"/>
          </a:p>
          <a:p>
            <a:pPr>
              <a:defRPr>
                <a:solidFill>
                  <a:srgbClr val="C82506"/>
                </a:solidFill>
              </a:defRPr>
            </a:pPr>
            <a:endParaRPr lang="en-US" dirty="0" smtClean="0"/>
          </a:p>
          <a:p>
            <a:pPr>
              <a:defRPr>
                <a:solidFill>
                  <a:srgbClr val="C82506"/>
                </a:solidFill>
              </a:defRPr>
            </a:pP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224316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effectLst/>
                <a:latin typeface="Helvetica Neue"/>
                <a:ea typeface="Helvetica Neue"/>
                <a:cs typeface="Helvetica Neue"/>
                <a:sym typeface="Helvetica Neue"/>
              </a:rPr>
              <a:t>Resources for detecting and treating EDs on college campuses are limited, even though it is one of the most prevalent mental health disorders in students (Eisenberg et al., 2011).   </a:t>
            </a:r>
          </a:p>
          <a:p>
            <a:pPr lvl="0"/>
            <a:r>
              <a:rPr lang="en-US" sz="1200" dirty="0" smtClean="0">
                <a:effectLst/>
                <a:latin typeface="Helvetica Neue"/>
                <a:ea typeface="Helvetica Neue"/>
                <a:cs typeface="Helvetica Neue"/>
                <a:sym typeface="Helvetica Neue"/>
              </a:rPr>
              <a:t>Even when mental health screening is offered on college campuses, available data suggest that reach is limited (e.g., completed by 8% of students invited by email in one study; Haas et al., 2008).</a:t>
            </a:r>
          </a:p>
          <a:p>
            <a:pPr lvl="0"/>
            <a:r>
              <a:rPr lang="en-US" sz="1200" dirty="0" smtClean="0">
                <a:effectLst/>
                <a:latin typeface="Helvetica Neue"/>
                <a:ea typeface="Helvetica Neue"/>
                <a:cs typeface="Helvetica Neue"/>
                <a:sym typeface="Helvetica Neue"/>
              </a:rPr>
              <a:t>Current treatment delivery efforts for EDs on college campuses are hindered by such factors as limited counseling center capacity, as evidenced by high student to counselor ratios and inadequate access to evidence-based treatments (AUCCD, 2016, Mowbray et al., 2006; Waller, 2016; Xiao et al., 2017)</a:t>
            </a:r>
          </a:p>
          <a:p>
            <a:pPr lvl="0"/>
            <a:r>
              <a:rPr lang="en-US" sz="1200" dirty="0" smtClean="0">
                <a:effectLst/>
                <a:latin typeface="Helvetica Neue"/>
                <a:ea typeface="Helvetica Neue"/>
                <a:cs typeface="Helvetica Neue"/>
                <a:sym typeface="Helvetica Neue"/>
              </a:rPr>
              <a:t>Eisenberg et al. (2011) found 32% of sample to have a mental health problem. This means that of the 1,731 students per counselor, roughly 550 may have a mental health disorder.</a:t>
            </a:r>
          </a:p>
          <a:p>
            <a:pPr lvl="0"/>
            <a:r>
              <a:rPr lang="en-US" sz="1200" dirty="0" smtClean="0">
                <a:effectLst/>
                <a:latin typeface="Helvetica Neue"/>
                <a:ea typeface="Helvetica Neue"/>
                <a:cs typeface="Helvetica Neue"/>
                <a:sym typeface="Helvetica Neue"/>
              </a:rPr>
              <a:t>From 2009-2014, 88% of college counseling centers reported an increase in the number of students seeking treatment; one study found that the number of appointments made increased by 30% during this timeframe (Xiao et al., 2017, </a:t>
            </a:r>
            <a:r>
              <a:rPr lang="en-US" sz="1200" i="1" dirty="0" err="1" smtClean="0">
                <a:effectLst/>
                <a:latin typeface="Helvetica Neue"/>
                <a:ea typeface="Helvetica Neue"/>
                <a:cs typeface="Helvetica Neue"/>
                <a:sym typeface="Helvetica Neue"/>
              </a:rPr>
              <a:t>Psychol</a:t>
            </a:r>
            <a:r>
              <a:rPr lang="en-US" sz="1200" i="1" dirty="0" smtClean="0">
                <a:effectLst/>
                <a:latin typeface="Helvetica Neue"/>
                <a:ea typeface="Helvetica Neue"/>
                <a:cs typeface="Helvetica Neue"/>
                <a:sym typeface="Helvetica Neue"/>
              </a:rPr>
              <a:t> </a:t>
            </a:r>
            <a:r>
              <a:rPr lang="en-US" sz="1200" i="1" dirty="0" err="1" smtClean="0">
                <a:effectLst/>
                <a:latin typeface="Helvetica Neue"/>
                <a:ea typeface="Helvetica Neue"/>
                <a:cs typeface="Helvetica Neue"/>
                <a:sym typeface="Helvetica Neue"/>
              </a:rPr>
              <a:t>Serv</a:t>
            </a:r>
            <a:r>
              <a:rPr lang="en-US" sz="1200" dirty="0" smtClean="0">
                <a:effectLst/>
                <a:latin typeface="Helvetica Neue"/>
                <a:ea typeface="Helvetica Neue"/>
                <a:cs typeface="Helvetica Neue"/>
                <a:sym typeface="Helvetica Neue"/>
              </a:rPr>
              <a:t>)</a:t>
            </a:r>
          </a:p>
          <a:p>
            <a:pPr lvl="0"/>
            <a:r>
              <a:rPr lang="en-US" sz="1200" dirty="0" smtClean="0">
                <a:effectLst/>
                <a:latin typeface="Helvetica Neue"/>
                <a:ea typeface="Helvetica Neue"/>
                <a:cs typeface="Helvetica Neue"/>
                <a:sym typeface="Helvetica Neue"/>
              </a:rPr>
              <a:t>Opportunities for improved screening, prevention, and treatment of EDs on college campuses are greatly needed.</a:t>
            </a:r>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284928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Helvetica Neue"/>
                <a:ea typeface="Helvetica Neue"/>
                <a:cs typeface="Helvetica Neue"/>
                <a:sym typeface="Helvetica Neue"/>
              </a:rPr>
              <a:t>Using data from the Healthy Minds Survey, an</a:t>
            </a:r>
            <a:r>
              <a:rPr lang="en-US" sz="1200" baseline="0" dirty="0" smtClean="0">
                <a:effectLst/>
                <a:latin typeface="Helvetica Neue"/>
                <a:ea typeface="Helvetica Neue"/>
                <a:cs typeface="Helvetica Neue"/>
                <a:sym typeface="Helvetica Neue"/>
              </a:rPr>
              <a:t> online survey of college students conducted 2007-2009, Eisenberg et al. looked at barriers to care in those with untreated mental health problems.  The primary reason for not seeking treatment was not recognizing that treatment was warranted, followed by low urgency to seek services (students responded that they “prefer to handle issues on my own” and “stress is normal in college.” Additionally, students cited lack of time, privacy concerns and stigma as reasons they did not seek care. </a:t>
            </a:r>
            <a:r>
              <a:rPr lang="en-US" sz="1200" dirty="0" smtClean="0">
                <a:effectLst/>
                <a:latin typeface="Helvetica Neue"/>
                <a:ea typeface="Helvetica Neue"/>
                <a:cs typeface="Helvetica Neue"/>
                <a:sym typeface="Helvetica Neue"/>
              </a:rPr>
              <a:t>(Eisenberg et al., 2012). </a:t>
            </a:r>
          </a:p>
          <a:p>
            <a:r>
              <a:rPr lang="en-US" sz="1200" dirty="0" smtClean="0">
                <a:effectLst/>
                <a:latin typeface="Helvetica Neue"/>
                <a:sym typeface="Helvetica Neue"/>
              </a:rPr>
              <a:t>Important to note that a majority</a:t>
            </a:r>
            <a:r>
              <a:rPr lang="en-US" sz="1200" baseline="0" dirty="0" smtClean="0">
                <a:effectLst/>
                <a:latin typeface="Helvetica Neue"/>
                <a:sym typeface="Helvetica Neue"/>
              </a:rPr>
              <a:t> of students (65%) reported low stigma and positive attitudes towards mental health treatment, among both those who self-identified as needing treatment and those who did not.  </a:t>
            </a:r>
          </a:p>
          <a:p>
            <a:r>
              <a:rPr lang="en-US" sz="1200" baseline="0" dirty="0" smtClean="0">
                <a:effectLst/>
                <a:latin typeface="Helvetica Neue"/>
                <a:sym typeface="Helvetica Neue"/>
              </a:rPr>
              <a:t>This demonstrates an encouraging openness towards treatment, emphasizing the need for a more efficient,</a:t>
            </a:r>
            <a:r>
              <a:rPr lang="en-US" dirty="0" smtClean="0"/>
              <a:t> proactive, and accessible service delivery model for managing mental health in college student populations for combined targeted prevention and intervention</a:t>
            </a:r>
          </a:p>
          <a:p>
            <a:endParaRPr lang="en-US" dirty="0" smtClean="0"/>
          </a:p>
          <a:p>
            <a:pPr marL="0" marR="0" lvl="0" indent="0" defTabSz="457200" eaLnBrk="1" fontAlgn="auto" latinLnBrk="0" hangingPunct="1">
              <a:lnSpc>
                <a:spcPct val="117999"/>
              </a:lnSpc>
              <a:spcBef>
                <a:spcPts val="0"/>
              </a:spcBef>
              <a:spcAft>
                <a:spcPts val="0"/>
              </a:spcAft>
              <a:buClrTx/>
              <a:buSzTx/>
              <a:buFontTx/>
              <a:buNone/>
              <a:tabLst/>
              <a:defRPr/>
            </a:pPr>
            <a:r>
              <a:rPr lang="en-US" sz="1200" dirty="0" smtClean="0">
                <a:latin typeface="Helvetica Neue"/>
                <a:ea typeface="Helvetica Neue"/>
                <a:cs typeface="Helvetica Neue"/>
                <a:sym typeface="Helvetica Neue"/>
              </a:rPr>
              <a:t>We need novel ways to increase access to screening and care</a:t>
            </a:r>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meet this need, we developed an online platform for screening and delivering tailored interventions to a population of individuals with varying ED risk and symptom profiles via system-level implementation on college campuses.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smtClean="0"/>
          </a:p>
          <a:p>
            <a:pPr>
              <a:spcBef>
                <a:spcPts val="2560"/>
              </a:spcBef>
              <a:buClr>
                <a:schemeClr val="accent3"/>
              </a:buClr>
            </a:pPr>
            <a:r>
              <a:rPr lang="en-US" sz="2400" dirty="0" smtClean="0">
                <a:solidFill>
                  <a:schemeClr val="tx1"/>
                </a:solidFill>
                <a:latin typeface="+mn-lt"/>
                <a:cs typeface="Calibri"/>
              </a:rPr>
              <a:t>Overall goal: reduce the incidence and prevalence of eating disorders</a:t>
            </a:r>
          </a:p>
          <a:p>
            <a:pPr>
              <a:spcBef>
                <a:spcPts val="2560"/>
              </a:spcBef>
              <a:buClr>
                <a:schemeClr val="accent3"/>
              </a:buClr>
            </a:pPr>
            <a:r>
              <a:rPr lang="en-US" sz="2400" dirty="0" smtClean="0">
                <a:solidFill>
                  <a:schemeClr val="tx1"/>
                </a:solidFill>
                <a:latin typeface="+mn-lt"/>
                <a:cs typeface="Calibri"/>
              </a:rPr>
              <a:t>Can be tailored to each school, increasing acceptability</a:t>
            </a:r>
            <a:endParaRPr lang="en-US" dirty="0" smtClean="0"/>
          </a:p>
          <a:p>
            <a:endParaRPr lang="en-US" baseline="0" dirty="0" smtClean="0"/>
          </a:p>
          <a:p>
            <a:pPr marL="155785" indent="0">
              <a:buNone/>
            </a:pPr>
            <a:r>
              <a:rPr lang="en-US" sz="3413" dirty="0" smtClean="0">
                <a:solidFill>
                  <a:schemeClr val="tx1"/>
                </a:solidFill>
                <a:latin typeface="+mn-lt"/>
                <a:cs typeface="Calibri"/>
              </a:rPr>
              <a:t>The </a:t>
            </a:r>
            <a:r>
              <a:rPr lang="en-US" sz="3413" i="1" dirty="0" smtClean="0">
                <a:solidFill>
                  <a:schemeClr val="tx1"/>
                </a:solidFill>
                <a:latin typeface="+mn-lt"/>
                <a:cs typeface="Calibri"/>
              </a:rPr>
              <a:t>Healthy Body Image Program </a:t>
            </a:r>
            <a:r>
              <a:rPr lang="en-US" sz="3413" dirty="0" smtClean="0">
                <a:solidFill>
                  <a:schemeClr val="tx1"/>
                </a:solidFill>
                <a:latin typeface="+mn-lt"/>
                <a:cs typeface="Calibri"/>
              </a:rPr>
              <a:t>is a comprehensive online, evidence-based program developed and evaluated by </a:t>
            </a:r>
            <a:r>
              <a:rPr lang="en-US" sz="3413" i="1" dirty="0" smtClean="0">
                <a:solidFill>
                  <a:schemeClr val="tx1"/>
                </a:solidFill>
                <a:latin typeface="+mn-lt"/>
                <a:cs typeface="Calibri"/>
              </a:rPr>
              <a:t>Stanford and Washington Universities</a:t>
            </a:r>
            <a:r>
              <a:rPr lang="en-US" sz="3413" dirty="0" smtClean="0">
                <a:solidFill>
                  <a:schemeClr val="tx1"/>
                </a:solidFill>
                <a:latin typeface="+mn-lt"/>
                <a:cs typeface="Calibri"/>
              </a:rPr>
              <a:t> to enhance body image and promote healthy lifestyles among students. It: </a:t>
            </a:r>
          </a:p>
          <a:p>
            <a:pPr lvl="1">
              <a:buClr>
                <a:schemeClr val="accent3"/>
              </a:buClr>
            </a:pPr>
            <a:r>
              <a:rPr lang="en-US" sz="3129" dirty="0" smtClean="0">
                <a:solidFill>
                  <a:schemeClr val="tx1"/>
                </a:solidFill>
                <a:latin typeface="+mn-lt"/>
                <a:cs typeface="Calibri"/>
              </a:rPr>
              <a:t>Identifies at-risk and symptomatic students</a:t>
            </a:r>
          </a:p>
          <a:p>
            <a:pPr lvl="1">
              <a:buClr>
                <a:schemeClr val="accent3"/>
              </a:buClr>
            </a:pPr>
            <a:r>
              <a:rPr lang="en-US" sz="3129" dirty="0" smtClean="0">
                <a:solidFill>
                  <a:schemeClr val="tx1"/>
                </a:solidFill>
                <a:latin typeface="+mn-lt"/>
                <a:cs typeface="Calibri"/>
              </a:rPr>
              <a:t>Improves body image and reduce weight/shape concerns</a:t>
            </a:r>
          </a:p>
          <a:p>
            <a:pPr lvl="1">
              <a:buClr>
                <a:schemeClr val="accent3"/>
              </a:buClr>
            </a:pPr>
            <a:r>
              <a:rPr lang="en-US" sz="3129" dirty="0" smtClean="0">
                <a:solidFill>
                  <a:schemeClr val="tx1"/>
                </a:solidFill>
                <a:latin typeface="+mn-lt"/>
                <a:cs typeface="Calibri"/>
              </a:rPr>
              <a:t>Facilitates healthy weight regulation</a:t>
            </a:r>
          </a:p>
          <a:p>
            <a:pPr lvl="1">
              <a:buClr>
                <a:schemeClr val="accent3"/>
              </a:buClr>
            </a:pPr>
            <a:r>
              <a:rPr lang="en-US" sz="3129" dirty="0" smtClean="0">
                <a:solidFill>
                  <a:schemeClr val="tx1"/>
                </a:solidFill>
                <a:latin typeface="+mn-lt"/>
                <a:cs typeface="Calibri"/>
              </a:rPr>
              <a:t>Reduces risk for and symptoms of eating disorders</a:t>
            </a:r>
          </a:p>
          <a:p>
            <a:pPr lvl="1">
              <a:buClr>
                <a:schemeClr val="accent3"/>
              </a:buClr>
            </a:pPr>
            <a:r>
              <a:rPr lang="en-US" sz="3129" dirty="0" smtClean="0">
                <a:solidFill>
                  <a:schemeClr val="tx1"/>
                </a:solidFill>
                <a:latin typeface="+mn-lt"/>
                <a:cs typeface="Calibri"/>
              </a:rPr>
              <a:t>Reduces barriers to treatment</a:t>
            </a:r>
          </a:p>
          <a:p>
            <a:pPr>
              <a:spcBef>
                <a:spcPts val="2560"/>
              </a:spcBef>
              <a:buClr>
                <a:schemeClr val="accent3"/>
              </a:buClr>
            </a:pPr>
            <a:r>
              <a:rPr lang="en-US" sz="3413" dirty="0" smtClean="0">
                <a:solidFill>
                  <a:schemeClr val="tx1"/>
                </a:solidFill>
                <a:latin typeface="+mn-lt"/>
                <a:cs typeface="Calibri"/>
              </a:rPr>
              <a:t>Overall goal: reduce the incidence and prevalence of eating disorders</a:t>
            </a:r>
          </a:p>
          <a:p>
            <a:pPr>
              <a:spcBef>
                <a:spcPts val="2560"/>
              </a:spcBef>
              <a:buClr>
                <a:schemeClr val="accent3"/>
              </a:buClr>
            </a:pPr>
            <a:r>
              <a:rPr lang="en-US" sz="3413" dirty="0" smtClean="0">
                <a:solidFill>
                  <a:schemeClr val="tx1"/>
                </a:solidFill>
                <a:latin typeface="+mn-lt"/>
                <a:cs typeface="Calibri"/>
              </a:rPr>
              <a:t>Can be tailored to each school, increasing acceptability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7</a:t>
            </a:fld>
            <a:endParaRPr lang="en-US" noProof="0" dirty="0"/>
          </a:p>
        </p:txBody>
      </p:sp>
    </p:spTree>
    <p:extLst>
      <p:ext uri="{BB962C8B-B14F-4D97-AF65-F5344CB8AC3E}">
        <p14:creationId xmlns:p14="http://schemas.microsoft.com/office/powerpoint/2010/main" val="87569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dirty="0"/>
              <a:t>Students are offered a personalized, empirically-supported, cognitive-behavioral therapy (CBT)-based HBI program or referred to resources, based on their level of risk or symptoms</a:t>
            </a:r>
          </a:p>
          <a:p>
            <a:pPr marL="0" marR="0" lvl="0" indent="0" algn="l" defTabSz="457200" eaLnBrk="1" fontAlgn="auto" latinLnBrk="0" hangingPunct="1">
              <a:lnSpc>
                <a:spcPct val="117999"/>
              </a:lnSpc>
              <a:spcBef>
                <a:spcPts val="0"/>
              </a:spcBef>
              <a:spcAft>
                <a:spcPts val="0"/>
              </a:spcAft>
              <a:buClrTx/>
              <a:buSzTx/>
              <a:buFontTx/>
              <a:buNone/>
              <a:tabLst/>
              <a:defRPr/>
            </a:pPr>
            <a:endParaRPr lang="en-US" dirty="0"/>
          </a:p>
          <a:p>
            <a:pPr marL="0" marR="0" lvl="0" indent="0" algn="l" defTabSz="457200" eaLnBrk="1" fontAlgn="auto" latinLnBrk="0" hangingPunct="1">
              <a:lnSpc>
                <a:spcPct val="117999"/>
              </a:lnSpc>
              <a:spcBef>
                <a:spcPts val="0"/>
              </a:spcBef>
              <a:spcAft>
                <a:spcPts val="0"/>
              </a:spcAft>
              <a:buClrTx/>
              <a:buSzTx/>
              <a:buFontTx/>
              <a:buNone/>
              <a:tabLst/>
              <a:defRPr/>
            </a:pPr>
            <a:r>
              <a:rPr lang="en-US" dirty="0"/>
              <a:t>Once enrolled, students access their intervention via web or mobile app</a:t>
            </a: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noProof="0" smtClean="0"/>
              <a:t>8</a:t>
            </a:fld>
            <a:endParaRPr lang="en-US" noProof="0" dirty="0"/>
          </a:p>
        </p:txBody>
      </p:sp>
    </p:spTree>
    <p:extLst>
      <p:ext uri="{BB962C8B-B14F-4D97-AF65-F5344CB8AC3E}">
        <p14:creationId xmlns:p14="http://schemas.microsoft.com/office/powerpoint/2010/main" val="293393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smtClean="0">
                <a:effectLst/>
                <a:latin typeface="Helvetica Neue"/>
                <a:ea typeface="Helvetica Neue"/>
                <a:cs typeface="Helvetica Neue"/>
                <a:sym typeface="Helvetica Neue"/>
              </a:rPr>
              <a:t>The aim of the current study was to test the hypothesis that a digital cognitive-behavioral therapy (CBT) guided self-help program, </a:t>
            </a:r>
            <a:r>
              <a:rPr lang="en-US" sz="1200" b="0" i="1" dirty="0" smtClean="0">
                <a:effectLst/>
                <a:latin typeface="Helvetica Neue"/>
                <a:ea typeface="Helvetica Neue"/>
                <a:cs typeface="Helvetica Neue"/>
                <a:sym typeface="Helvetica Neue"/>
              </a:rPr>
              <a:t>Student Bodies-EDs</a:t>
            </a:r>
            <a:r>
              <a:rPr lang="en-US" sz="1200" b="0" i="0" dirty="0" smtClean="0">
                <a:effectLst/>
                <a:latin typeface="Helvetica Neue"/>
                <a:ea typeface="Helvetica Neue"/>
                <a:cs typeface="Helvetica Neue"/>
                <a:sym typeface="Helvetica Neue"/>
              </a:rPr>
              <a:t> (SB-ED), would improve ED psychopathology in college women screening positive for a DSM-5 (DSM-5 citation) ED (other than anorexia nervosa, for which more intensive medical monitoring is often warranted) compared to referral to usual care. Secondary aims were to test the hypotheses that SB-ED, compared to referral usual care, would increase abstinence rates, reduce ED behaviors (i.e., binge eating and compensatory behaviors), depression, anxiety, ED-associated clinical impairment, and increase realized treatment access. </a:t>
            </a: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a:p>
        </p:txBody>
      </p:sp>
    </p:spTree>
    <p:extLst>
      <p:ext uri="{BB962C8B-B14F-4D97-AF65-F5344CB8AC3E}">
        <p14:creationId xmlns:p14="http://schemas.microsoft.com/office/powerpoint/2010/main" val="163115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4.svg"/><Relationship Id="rId5" Type="http://schemas.openxmlformats.org/officeDocument/2006/relationships/image" Target="../media/image2.png"/><Relationship Id="rId6" Type="http://schemas.openxmlformats.org/officeDocument/2006/relationships/image" Target="../media/image6.sv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xmlns=""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xmlns=""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xmlns=""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xmlns="" id="{687010E4-ADF2-486D-8DF7-B0FF38C6DADF}"/>
              </a:ext>
            </a:extLst>
          </p:cNvPr>
          <p:cNvSpPr/>
          <p:nvPr userDrawn="1"/>
        </p:nvSpPr>
        <p:spPr>
          <a:xfrm>
            <a:off x="630919" y="1716740"/>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xmlns="" id="{9159AA79-2237-4A27-BBC2-D44032158D19}"/>
              </a:ext>
            </a:extLst>
          </p:cNvPr>
          <p:cNvSpPr>
            <a:spLocks noChangeAspect="1"/>
          </p:cNvSpPr>
          <p:nvPr userDrawn="1"/>
        </p:nvSpPr>
        <p:spPr>
          <a:xfrm>
            <a:off x="2823383" y="1967276"/>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xmlns="" id="{19733285-016C-4C38-816C-83D30C075C70}"/>
              </a:ext>
            </a:extLst>
          </p:cNvPr>
          <p:cNvSpPr>
            <a:spLocks noChangeAspect="1"/>
          </p:cNvSpPr>
          <p:nvPr userDrawn="1"/>
        </p:nvSpPr>
        <p:spPr>
          <a:xfrm>
            <a:off x="10194268" y="2068111"/>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xmlns="" id="{EF40DBA4-AB63-4B47-B37F-BCC3D59B5392}"/>
              </a:ext>
            </a:extLst>
          </p:cNvPr>
          <p:cNvSpPr>
            <a:spLocks noChangeAspect="1"/>
          </p:cNvSpPr>
          <p:nvPr userDrawn="1"/>
        </p:nvSpPr>
        <p:spPr>
          <a:xfrm>
            <a:off x="3027812" y="2047019"/>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xmlns="" id="{6872C96E-9AF3-4FA0-8180-C213C7F2209E}"/>
              </a:ext>
            </a:extLst>
          </p:cNvPr>
          <p:cNvSpPr>
            <a:spLocks noChangeAspect="1"/>
          </p:cNvSpPr>
          <p:nvPr userDrawn="1"/>
        </p:nvSpPr>
        <p:spPr>
          <a:xfrm>
            <a:off x="10398697" y="2147854"/>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xmlns="" id="{3A08BE29-CFA5-4E0D-9DBE-A430AE1B8072}"/>
              </a:ext>
            </a:extLst>
          </p:cNvPr>
          <p:cNvSpPr/>
          <p:nvPr userDrawn="1"/>
        </p:nvSpPr>
        <p:spPr>
          <a:xfrm>
            <a:off x="835347" y="1794051"/>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xmlns=""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
        <p:nvSpPr>
          <p:cNvPr id="7" name="Rectangle 6">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3" name="Picture Placeholder 2">
            <a:extLst>
              <a:ext uri="{FF2B5EF4-FFF2-40B4-BE49-F238E27FC236}">
                <a16:creationId xmlns:a16="http://schemas.microsoft.com/office/drawing/2014/main" xmlns="" id="{B1B995BE-66C2-4379-885F-4BE069DA39E4}"/>
              </a:ext>
            </a:extLst>
          </p:cNvPr>
          <p:cNvSpPr>
            <a:spLocks noGrp="1"/>
          </p:cNvSpPr>
          <p:nvPr>
            <p:ph type="pic" sz="quarter" idx="13"/>
          </p:nvPr>
        </p:nvSpPr>
        <p:spPr>
          <a:xfrm>
            <a:off x="780417" y="1864374"/>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smtClean="0"/>
              <a:t>Click icon to add picture</a:t>
            </a:r>
            <a:endParaRPr lang="en-US" noProof="0" dirty="0"/>
          </a:p>
        </p:txBody>
      </p:sp>
      <p:sp>
        <p:nvSpPr>
          <p:cNvPr id="11" name="Picture Placeholder 2">
            <a:extLst>
              <a:ext uri="{FF2B5EF4-FFF2-40B4-BE49-F238E27FC236}">
                <a16:creationId xmlns:a16="http://schemas.microsoft.com/office/drawing/2014/main" xmlns="" id="{9B56B6C6-9F3C-4E80-BBAD-280E697B895C}"/>
              </a:ext>
            </a:extLst>
          </p:cNvPr>
          <p:cNvSpPr>
            <a:spLocks noGrp="1" noChangeAspect="1"/>
          </p:cNvSpPr>
          <p:nvPr>
            <p:ph type="pic" sz="quarter" idx="14"/>
          </p:nvPr>
        </p:nvSpPr>
        <p:spPr>
          <a:xfrm>
            <a:off x="2972881" y="2117342"/>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13" name="Picture Placeholder 2">
            <a:extLst>
              <a:ext uri="{FF2B5EF4-FFF2-40B4-BE49-F238E27FC236}">
                <a16:creationId xmlns:a16="http://schemas.microsoft.com/office/drawing/2014/main" xmlns="" id="{36610597-6A76-4A06-82A5-A8FFC5BAEA0F}"/>
              </a:ext>
            </a:extLst>
          </p:cNvPr>
          <p:cNvSpPr>
            <a:spLocks noGrp="1" noChangeAspect="1"/>
          </p:cNvSpPr>
          <p:nvPr>
            <p:ph type="pic" sz="quarter" idx="16"/>
          </p:nvPr>
        </p:nvSpPr>
        <p:spPr>
          <a:xfrm>
            <a:off x="10343766" y="2218177"/>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28" name="Content Placeholder 2">
            <a:extLst>
              <a:ext uri="{FF2B5EF4-FFF2-40B4-BE49-F238E27FC236}">
                <a16:creationId xmlns:a16="http://schemas.microsoft.com/office/drawing/2014/main" xmlns="" id="{93934E34-6CC7-492D-9515-EBEC72EFF4CB}"/>
              </a:ext>
            </a:extLst>
          </p:cNvPr>
          <p:cNvSpPr>
            <a:spLocks noGrp="1"/>
          </p:cNvSpPr>
          <p:nvPr>
            <p:ph idx="17" hasCustomPrompt="1"/>
          </p:nvPr>
        </p:nvSpPr>
        <p:spPr>
          <a:xfrm>
            <a:off x="504822" y="3560888"/>
            <a:ext cx="1837114"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0" name="Content Placeholder 2">
            <a:extLst>
              <a:ext uri="{FF2B5EF4-FFF2-40B4-BE49-F238E27FC236}">
                <a16:creationId xmlns:a16="http://schemas.microsoft.com/office/drawing/2014/main" xmlns="" id="{6CABD5EB-4A8B-448B-8ED1-B8B420815B2D}"/>
              </a:ext>
            </a:extLst>
          </p:cNvPr>
          <p:cNvSpPr>
            <a:spLocks noGrp="1"/>
          </p:cNvSpPr>
          <p:nvPr>
            <p:ph idx="19" hasCustomPrompt="1"/>
          </p:nvPr>
        </p:nvSpPr>
        <p:spPr>
          <a:xfrm>
            <a:off x="2691336" y="3728273"/>
            <a:ext cx="1729332"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45" name="Content Placeholder 2">
            <a:extLst>
              <a:ext uri="{FF2B5EF4-FFF2-40B4-BE49-F238E27FC236}">
                <a16:creationId xmlns:a16="http://schemas.microsoft.com/office/drawing/2014/main" xmlns="" id="{6CABD5EB-4A8B-448B-8ED1-B8B420815B2D}"/>
              </a:ext>
            </a:extLst>
          </p:cNvPr>
          <p:cNvSpPr>
            <a:spLocks noGrp="1"/>
          </p:cNvSpPr>
          <p:nvPr>
            <p:ph idx="28" hasCustomPrompt="1"/>
          </p:nvPr>
        </p:nvSpPr>
        <p:spPr>
          <a:xfrm>
            <a:off x="299834" y="1301210"/>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47" name="Content Placeholder 2">
            <a:extLst>
              <a:ext uri="{FF2B5EF4-FFF2-40B4-BE49-F238E27FC236}">
                <a16:creationId xmlns:a16="http://schemas.microsoft.com/office/drawing/2014/main" xmlns="" id="{6CABD5EB-4A8B-448B-8ED1-B8B420815B2D}"/>
              </a:ext>
            </a:extLst>
          </p:cNvPr>
          <p:cNvSpPr>
            <a:spLocks noGrp="1"/>
          </p:cNvSpPr>
          <p:nvPr>
            <p:ph idx="30" hasCustomPrompt="1"/>
          </p:nvPr>
        </p:nvSpPr>
        <p:spPr>
          <a:xfrm>
            <a:off x="5921383" y="1298662"/>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64" name="Oval 63">
            <a:extLst>
              <a:ext uri="{FF2B5EF4-FFF2-40B4-BE49-F238E27FC236}">
                <a16:creationId xmlns:a16="http://schemas.microsoft.com/office/drawing/2014/main" xmlns="" id="{EF515B4A-CB20-4847-8E00-0DD66F1FEBB4}"/>
              </a:ext>
            </a:extLst>
          </p:cNvPr>
          <p:cNvSpPr/>
          <p:nvPr userDrawn="1"/>
        </p:nvSpPr>
        <p:spPr>
          <a:xfrm>
            <a:off x="112688" y="6462913"/>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xmlns="" id="{CEC6B25A-6AA2-46A7-84BE-5C907CA51B02}"/>
              </a:ext>
            </a:extLst>
          </p:cNvPr>
          <p:cNvSpPr>
            <a:spLocks noGrp="1"/>
          </p:cNvSpPr>
          <p:nvPr>
            <p:ph type="sldNum" sz="quarter" idx="12"/>
          </p:nvPr>
        </p:nvSpPr>
        <p:spPr>
          <a:xfrm>
            <a:off x="116464" y="64890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40" name="Oval 39">
            <a:extLst>
              <a:ext uri="{FF2B5EF4-FFF2-40B4-BE49-F238E27FC236}">
                <a16:creationId xmlns:a16="http://schemas.microsoft.com/office/drawing/2014/main" xmlns="" id="{687010E4-ADF2-486D-8DF7-B0FF38C6DADF}"/>
              </a:ext>
            </a:extLst>
          </p:cNvPr>
          <p:cNvSpPr>
            <a:spLocks noChangeAspect="1"/>
          </p:cNvSpPr>
          <p:nvPr userDrawn="1"/>
        </p:nvSpPr>
        <p:spPr>
          <a:xfrm>
            <a:off x="504822" y="4175282"/>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Freeform: Shape 16">
            <a:extLst>
              <a:ext uri="{FF2B5EF4-FFF2-40B4-BE49-F238E27FC236}">
                <a16:creationId xmlns:a16="http://schemas.microsoft.com/office/drawing/2014/main" xmlns="" id="{3A08BE29-CFA5-4E0D-9DBE-A430AE1B8072}"/>
              </a:ext>
            </a:extLst>
          </p:cNvPr>
          <p:cNvSpPr>
            <a:spLocks noChangeAspect="1"/>
          </p:cNvSpPr>
          <p:nvPr userDrawn="1"/>
        </p:nvSpPr>
        <p:spPr>
          <a:xfrm>
            <a:off x="709250" y="4252593"/>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Picture Placeholder 2">
            <a:extLst>
              <a:ext uri="{FF2B5EF4-FFF2-40B4-BE49-F238E27FC236}">
                <a16:creationId xmlns:a16="http://schemas.microsoft.com/office/drawing/2014/main" xmlns="" id="{B1B995BE-66C2-4379-885F-4BE069DA39E4}"/>
              </a:ext>
            </a:extLst>
          </p:cNvPr>
          <p:cNvSpPr>
            <a:spLocks noGrp="1" noChangeAspect="1"/>
          </p:cNvSpPr>
          <p:nvPr>
            <p:ph type="pic" sz="quarter" idx="35"/>
          </p:nvPr>
        </p:nvSpPr>
        <p:spPr>
          <a:xfrm>
            <a:off x="654320" y="4322916"/>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smtClean="0"/>
              <a:t>Click icon to add picture</a:t>
            </a:r>
            <a:endParaRPr lang="en-US" noProof="0" dirty="0"/>
          </a:p>
        </p:txBody>
      </p:sp>
      <p:sp>
        <p:nvSpPr>
          <p:cNvPr id="46" name="Content Placeholder 2">
            <a:extLst>
              <a:ext uri="{FF2B5EF4-FFF2-40B4-BE49-F238E27FC236}">
                <a16:creationId xmlns:a16="http://schemas.microsoft.com/office/drawing/2014/main" xmlns="" id="{93934E34-6CC7-492D-9515-EBEC72EFF4CB}"/>
              </a:ext>
            </a:extLst>
          </p:cNvPr>
          <p:cNvSpPr>
            <a:spLocks noGrp="1"/>
          </p:cNvSpPr>
          <p:nvPr>
            <p:ph idx="36" hasCustomPrompt="1"/>
          </p:nvPr>
        </p:nvSpPr>
        <p:spPr>
          <a:xfrm>
            <a:off x="410925" y="5986792"/>
            <a:ext cx="1837114"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48" name="Oval 47">
            <a:extLst>
              <a:ext uri="{FF2B5EF4-FFF2-40B4-BE49-F238E27FC236}">
                <a16:creationId xmlns:a16="http://schemas.microsoft.com/office/drawing/2014/main" xmlns="" id="{9159AA79-2237-4A27-BBC2-D44032158D19}"/>
              </a:ext>
            </a:extLst>
          </p:cNvPr>
          <p:cNvSpPr>
            <a:spLocks noChangeAspect="1"/>
          </p:cNvSpPr>
          <p:nvPr userDrawn="1"/>
        </p:nvSpPr>
        <p:spPr>
          <a:xfrm>
            <a:off x="4715964" y="1988368"/>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19">
            <a:extLst>
              <a:ext uri="{FF2B5EF4-FFF2-40B4-BE49-F238E27FC236}">
                <a16:creationId xmlns:a16="http://schemas.microsoft.com/office/drawing/2014/main" xmlns="" id="{EF40DBA4-AB63-4B47-B37F-BCC3D59B5392}"/>
              </a:ext>
            </a:extLst>
          </p:cNvPr>
          <p:cNvSpPr>
            <a:spLocks noChangeAspect="1"/>
          </p:cNvSpPr>
          <p:nvPr userDrawn="1"/>
        </p:nvSpPr>
        <p:spPr>
          <a:xfrm>
            <a:off x="4920393" y="2068111"/>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0" name="Picture Placeholder 2">
            <a:extLst>
              <a:ext uri="{FF2B5EF4-FFF2-40B4-BE49-F238E27FC236}">
                <a16:creationId xmlns:a16="http://schemas.microsoft.com/office/drawing/2014/main" xmlns="" id="{9B56B6C6-9F3C-4E80-BBAD-280E697B895C}"/>
              </a:ext>
            </a:extLst>
          </p:cNvPr>
          <p:cNvSpPr>
            <a:spLocks noGrp="1" noChangeAspect="1"/>
          </p:cNvSpPr>
          <p:nvPr>
            <p:ph type="pic" sz="quarter" idx="37"/>
          </p:nvPr>
        </p:nvSpPr>
        <p:spPr>
          <a:xfrm>
            <a:off x="4865462" y="2138434"/>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55" name="Oval 54">
            <a:extLst>
              <a:ext uri="{FF2B5EF4-FFF2-40B4-BE49-F238E27FC236}">
                <a16:creationId xmlns:a16="http://schemas.microsoft.com/office/drawing/2014/main" xmlns="" id="{9159AA79-2237-4A27-BBC2-D44032158D19}"/>
              </a:ext>
            </a:extLst>
          </p:cNvPr>
          <p:cNvSpPr>
            <a:spLocks noChangeAspect="1"/>
          </p:cNvSpPr>
          <p:nvPr userDrawn="1"/>
        </p:nvSpPr>
        <p:spPr>
          <a:xfrm>
            <a:off x="6431876" y="1988368"/>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Freeform: Shape 19">
            <a:extLst>
              <a:ext uri="{FF2B5EF4-FFF2-40B4-BE49-F238E27FC236}">
                <a16:creationId xmlns:a16="http://schemas.microsoft.com/office/drawing/2014/main" xmlns="" id="{EF40DBA4-AB63-4B47-B37F-BCC3D59B5392}"/>
              </a:ext>
            </a:extLst>
          </p:cNvPr>
          <p:cNvSpPr>
            <a:spLocks noChangeAspect="1"/>
          </p:cNvSpPr>
          <p:nvPr userDrawn="1"/>
        </p:nvSpPr>
        <p:spPr>
          <a:xfrm>
            <a:off x="6636305" y="2068111"/>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Picture Placeholder 2">
            <a:extLst>
              <a:ext uri="{FF2B5EF4-FFF2-40B4-BE49-F238E27FC236}">
                <a16:creationId xmlns:a16="http://schemas.microsoft.com/office/drawing/2014/main" xmlns="" id="{9B56B6C6-9F3C-4E80-BBAD-280E697B895C}"/>
              </a:ext>
            </a:extLst>
          </p:cNvPr>
          <p:cNvSpPr>
            <a:spLocks noGrp="1" noChangeAspect="1"/>
          </p:cNvSpPr>
          <p:nvPr>
            <p:ph type="pic" sz="quarter" idx="38"/>
          </p:nvPr>
        </p:nvSpPr>
        <p:spPr>
          <a:xfrm>
            <a:off x="6581374" y="2138434"/>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65" name="Oval 64">
            <a:extLst>
              <a:ext uri="{FF2B5EF4-FFF2-40B4-BE49-F238E27FC236}">
                <a16:creationId xmlns:a16="http://schemas.microsoft.com/office/drawing/2014/main" xmlns="" id="{9159AA79-2237-4A27-BBC2-D44032158D19}"/>
              </a:ext>
            </a:extLst>
          </p:cNvPr>
          <p:cNvSpPr>
            <a:spLocks noChangeAspect="1"/>
          </p:cNvSpPr>
          <p:nvPr userDrawn="1"/>
        </p:nvSpPr>
        <p:spPr>
          <a:xfrm>
            <a:off x="8249022" y="2018836"/>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6" name="Freeform: Shape 19">
            <a:extLst>
              <a:ext uri="{FF2B5EF4-FFF2-40B4-BE49-F238E27FC236}">
                <a16:creationId xmlns:a16="http://schemas.microsoft.com/office/drawing/2014/main" xmlns="" id="{EF40DBA4-AB63-4B47-B37F-BCC3D59B5392}"/>
              </a:ext>
            </a:extLst>
          </p:cNvPr>
          <p:cNvSpPr>
            <a:spLocks noChangeAspect="1"/>
          </p:cNvSpPr>
          <p:nvPr userDrawn="1"/>
        </p:nvSpPr>
        <p:spPr>
          <a:xfrm>
            <a:off x="8453451" y="2098579"/>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Picture Placeholder 2">
            <a:extLst>
              <a:ext uri="{FF2B5EF4-FFF2-40B4-BE49-F238E27FC236}">
                <a16:creationId xmlns:a16="http://schemas.microsoft.com/office/drawing/2014/main" xmlns="" id="{9B56B6C6-9F3C-4E80-BBAD-280E697B895C}"/>
              </a:ext>
            </a:extLst>
          </p:cNvPr>
          <p:cNvSpPr>
            <a:spLocks noGrp="1" noChangeAspect="1"/>
          </p:cNvSpPr>
          <p:nvPr>
            <p:ph type="pic" sz="quarter" idx="39"/>
          </p:nvPr>
        </p:nvSpPr>
        <p:spPr>
          <a:xfrm>
            <a:off x="8398520" y="2168902"/>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68" name="Content Placeholder 2">
            <a:extLst>
              <a:ext uri="{FF2B5EF4-FFF2-40B4-BE49-F238E27FC236}">
                <a16:creationId xmlns:a16="http://schemas.microsoft.com/office/drawing/2014/main" xmlns="" id="{6CABD5EB-4A8B-448B-8ED1-B8B420815B2D}"/>
              </a:ext>
            </a:extLst>
          </p:cNvPr>
          <p:cNvSpPr>
            <a:spLocks noGrp="1"/>
          </p:cNvSpPr>
          <p:nvPr>
            <p:ph idx="40" hasCustomPrompt="1"/>
          </p:nvPr>
        </p:nvSpPr>
        <p:spPr>
          <a:xfrm>
            <a:off x="4583917" y="3748189"/>
            <a:ext cx="1729332"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69" name="Content Placeholder 2">
            <a:extLst>
              <a:ext uri="{FF2B5EF4-FFF2-40B4-BE49-F238E27FC236}">
                <a16:creationId xmlns:a16="http://schemas.microsoft.com/office/drawing/2014/main" xmlns="" id="{6CABD5EB-4A8B-448B-8ED1-B8B420815B2D}"/>
              </a:ext>
            </a:extLst>
          </p:cNvPr>
          <p:cNvSpPr>
            <a:spLocks noGrp="1"/>
          </p:cNvSpPr>
          <p:nvPr>
            <p:ph idx="41" hasCustomPrompt="1"/>
          </p:nvPr>
        </p:nvSpPr>
        <p:spPr>
          <a:xfrm>
            <a:off x="10194268" y="3735819"/>
            <a:ext cx="1729332"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70" name="Content Placeholder 2">
            <a:extLst>
              <a:ext uri="{FF2B5EF4-FFF2-40B4-BE49-F238E27FC236}">
                <a16:creationId xmlns:a16="http://schemas.microsoft.com/office/drawing/2014/main" xmlns="" id="{6CABD5EB-4A8B-448B-8ED1-B8B420815B2D}"/>
              </a:ext>
            </a:extLst>
          </p:cNvPr>
          <p:cNvSpPr>
            <a:spLocks noGrp="1"/>
          </p:cNvSpPr>
          <p:nvPr>
            <p:ph idx="42" hasCustomPrompt="1"/>
          </p:nvPr>
        </p:nvSpPr>
        <p:spPr>
          <a:xfrm>
            <a:off x="8221045" y="3736603"/>
            <a:ext cx="1729332"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71" name="Content Placeholder 2">
            <a:extLst>
              <a:ext uri="{FF2B5EF4-FFF2-40B4-BE49-F238E27FC236}">
                <a16:creationId xmlns:a16="http://schemas.microsoft.com/office/drawing/2014/main" xmlns="" id="{6CABD5EB-4A8B-448B-8ED1-B8B420815B2D}"/>
              </a:ext>
            </a:extLst>
          </p:cNvPr>
          <p:cNvSpPr>
            <a:spLocks noGrp="1"/>
          </p:cNvSpPr>
          <p:nvPr>
            <p:ph idx="43" hasCustomPrompt="1"/>
          </p:nvPr>
        </p:nvSpPr>
        <p:spPr>
          <a:xfrm>
            <a:off x="6402481" y="3735819"/>
            <a:ext cx="1729332"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72" name="Oval 71">
            <a:extLst>
              <a:ext uri="{FF2B5EF4-FFF2-40B4-BE49-F238E27FC236}">
                <a16:creationId xmlns:a16="http://schemas.microsoft.com/office/drawing/2014/main" xmlns="" id="{9159AA79-2237-4A27-BBC2-D44032158D19}"/>
              </a:ext>
            </a:extLst>
          </p:cNvPr>
          <p:cNvSpPr>
            <a:spLocks noChangeAspect="1"/>
          </p:cNvSpPr>
          <p:nvPr userDrawn="1"/>
        </p:nvSpPr>
        <p:spPr>
          <a:xfrm>
            <a:off x="2823383" y="4436719"/>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3" name="Oval 72">
            <a:extLst>
              <a:ext uri="{FF2B5EF4-FFF2-40B4-BE49-F238E27FC236}">
                <a16:creationId xmlns:a16="http://schemas.microsoft.com/office/drawing/2014/main" xmlns="" id="{19733285-016C-4C38-816C-83D30C075C70}"/>
              </a:ext>
            </a:extLst>
          </p:cNvPr>
          <p:cNvSpPr>
            <a:spLocks noChangeAspect="1"/>
          </p:cNvSpPr>
          <p:nvPr userDrawn="1"/>
        </p:nvSpPr>
        <p:spPr>
          <a:xfrm>
            <a:off x="10438969" y="4537554"/>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4" name="Freeform: Shape 19">
            <a:extLst>
              <a:ext uri="{FF2B5EF4-FFF2-40B4-BE49-F238E27FC236}">
                <a16:creationId xmlns:a16="http://schemas.microsoft.com/office/drawing/2014/main" xmlns="" id="{EF40DBA4-AB63-4B47-B37F-BCC3D59B5392}"/>
              </a:ext>
            </a:extLst>
          </p:cNvPr>
          <p:cNvSpPr>
            <a:spLocks noChangeAspect="1"/>
          </p:cNvSpPr>
          <p:nvPr userDrawn="1"/>
        </p:nvSpPr>
        <p:spPr>
          <a:xfrm>
            <a:off x="3027812" y="4516462"/>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Freeform: Shape 21">
            <a:extLst>
              <a:ext uri="{FF2B5EF4-FFF2-40B4-BE49-F238E27FC236}">
                <a16:creationId xmlns:a16="http://schemas.microsoft.com/office/drawing/2014/main" xmlns="" id="{6872C96E-9AF3-4FA0-8180-C213C7F2209E}"/>
              </a:ext>
            </a:extLst>
          </p:cNvPr>
          <p:cNvSpPr>
            <a:spLocks noChangeAspect="1"/>
          </p:cNvSpPr>
          <p:nvPr userDrawn="1"/>
        </p:nvSpPr>
        <p:spPr>
          <a:xfrm>
            <a:off x="10643398" y="4617297"/>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6" name="Picture Placeholder 2">
            <a:extLst>
              <a:ext uri="{FF2B5EF4-FFF2-40B4-BE49-F238E27FC236}">
                <a16:creationId xmlns:a16="http://schemas.microsoft.com/office/drawing/2014/main" xmlns="" id="{9B56B6C6-9F3C-4E80-BBAD-280E697B895C}"/>
              </a:ext>
            </a:extLst>
          </p:cNvPr>
          <p:cNvSpPr>
            <a:spLocks noGrp="1" noChangeAspect="1"/>
          </p:cNvSpPr>
          <p:nvPr>
            <p:ph type="pic" sz="quarter" idx="44"/>
          </p:nvPr>
        </p:nvSpPr>
        <p:spPr>
          <a:xfrm>
            <a:off x="2972881" y="4586785"/>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77" name="Picture Placeholder 2">
            <a:extLst>
              <a:ext uri="{FF2B5EF4-FFF2-40B4-BE49-F238E27FC236}">
                <a16:creationId xmlns:a16="http://schemas.microsoft.com/office/drawing/2014/main" xmlns="" id="{36610597-6A76-4A06-82A5-A8FFC5BAEA0F}"/>
              </a:ext>
            </a:extLst>
          </p:cNvPr>
          <p:cNvSpPr>
            <a:spLocks noGrp="1" noChangeAspect="1"/>
          </p:cNvSpPr>
          <p:nvPr>
            <p:ph type="pic" sz="quarter" idx="45"/>
          </p:nvPr>
        </p:nvSpPr>
        <p:spPr>
          <a:xfrm>
            <a:off x="10588467" y="4687620"/>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78" name="Content Placeholder 2">
            <a:extLst>
              <a:ext uri="{FF2B5EF4-FFF2-40B4-BE49-F238E27FC236}">
                <a16:creationId xmlns:a16="http://schemas.microsoft.com/office/drawing/2014/main" xmlns="" id="{6CABD5EB-4A8B-448B-8ED1-B8B420815B2D}"/>
              </a:ext>
            </a:extLst>
          </p:cNvPr>
          <p:cNvSpPr>
            <a:spLocks noGrp="1"/>
          </p:cNvSpPr>
          <p:nvPr>
            <p:ph idx="46" hasCustomPrompt="1"/>
          </p:nvPr>
        </p:nvSpPr>
        <p:spPr>
          <a:xfrm>
            <a:off x="2680350" y="6186167"/>
            <a:ext cx="1729332"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79" name="Oval 78">
            <a:extLst>
              <a:ext uri="{FF2B5EF4-FFF2-40B4-BE49-F238E27FC236}">
                <a16:creationId xmlns:a16="http://schemas.microsoft.com/office/drawing/2014/main" xmlns="" id="{9159AA79-2237-4A27-BBC2-D44032158D19}"/>
              </a:ext>
            </a:extLst>
          </p:cNvPr>
          <p:cNvSpPr>
            <a:spLocks noChangeAspect="1"/>
          </p:cNvSpPr>
          <p:nvPr userDrawn="1"/>
        </p:nvSpPr>
        <p:spPr>
          <a:xfrm>
            <a:off x="4509900" y="4457811"/>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0" name="Freeform: Shape 19">
            <a:extLst>
              <a:ext uri="{FF2B5EF4-FFF2-40B4-BE49-F238E27FC236}">
                <a16:creationId xmlns:a16="http://schemas.microsoft.com/office/drawing/2014/main" xmlns="" id="{EF40DBA4-AB63-4B47-B37F-BCC3D59B5392}"/>
              </a:ext>
            </a:extLst>
          </p:cNvPr>
          <p:cNvSpPr>
            <a:spLocks noChangeAspect="1"/>
          </p:cNvSpPr>
          <p:nvPr userDrawn="1"/>
        </p:nvSpPr>
        <p:spPr>
          <a:xfrm>
            <a:off x="4714329" y="4537554"/>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1" name="Picture Placeholder 2">
            <a:extLst>
              <a:ext uri="{FF2B5EF4-FFF2-40B4-BE49-F238E27FC236}">
                <a16:creationId xmlns:a16="http://schemas.microsoft.com/office/drawing/2014/main" xmlns="" id="{9B56B6C6-9F3C-4E80-BBAD-280E697B895C}"/>
              </a:ext>
            </a:extLst>
          </p:cNvPr>
          <p:cNvSpPr>
            <a:spLocks noGrp="1" noChangeAspect="1"/>
          </p:cNvSpPr>
          <p:nvPr>
            <p:ph type="pic" sz="quarter" idx="47"/>
          </p:nvPr>
        </p:nvSpPr>
        <p:spPr>
          <a:xfrm>
            <a:off x="4659398" y="4607877"/>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82" name="Oval 81">
            <a:extLst>
              <a:ext uri="{FF2B5EF4-FFF2-40B4-BE49-F238E27FC236}">
                <a16:creationId xmlns:a16="http://schemas.microsoft.com/office/drawing/2014/main" xmlns="" id="{9159AA79-2237-4A27-BBC2-D44032158D19}"/>
              </a:ext>
            </a:extLst>
          </p:cNvPr>
          <p:cNvSpPr>
            <a:spLocks noChangeAspect="1"/>
          </p:cNvSpPr>
          <p:nvPr userDrawn="1"/>
        </p:nvSpPr>
        <p:spPr>
          <a:xfrm>
            <a:off x="6019748" y="4457811"/>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3" name="Freeform: Shape 19">
            <a:extLst>
              <a:ext uri="{FF2B5EF4-FFF2-40B4-BE49-F238E27FC236}">
                <a16:creationId xmlns:a16="http://schemas.microsoft.com/office/drawing/2014/main" xmlns="" id="{EF40DBA4-AB63-4B47-B37F-BCC3D59B5392}"/>
              </a:ext>
            </a:extLst>
          </p:cNvPr>
          <p:cNvSpPr>
            <a:spLocks noChangeAspect="1"/>
          </p:cNvSpPr>
          <p:nvPr userDrawn="1"/>
        </p:nvSpPr>
        <p:spPr>
          <a:xfrm>
            <a:off x="6224177" y="4537554"/>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4" name="Picture Placeholder 2">
            <a:extLst>
              <a:ext uri="{FF2B5EF4-FFF2-40B4-BE49-F238E27FC236}">
                <a16:creationId xmlns:a16="http://schemas.microsoft.com/office/drawing/2014/main" xmlns="" id="{9B56B6C6-9F3C-4E80-BBAD-280E697B895C}"/>
              </a:ext>
            </a:extLst>
          </p:cNvPr>
          <p:cNvSpPr>
            <a:spLocks noGrp="1" noChangeAspect="1"/>
          </p:cNvSpPr>
          <p:nvPr>
            <p:ph type="pic" sz="quarter" idx="48"/>
          </p:nvPr>
        </p:nvSpPr>
        <p:spPr>
          <a:xfrm>
            <a:off x="6169246" y="4607877"/>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85" name="Oval 84">
            <a:extLst>
              <a:ext uri="{FF2B5EF4-FFF2-40B4-BE49-F238E27FC236}">
                <a16:creationId xmlns:a16="http://schemas.microsoft.com/office/drawing/2014/main" xmlns="" id="{9159AA79-2237-4A27-BBC2-D44032158D19}"/>
              </a:ext>
            </a:extLst>
          </p:cNvPr>
          <p:cNvSpPr>
            <a:spLocks noChangeAspect="1"/>
          </p:cNvSpPr>
          <p:nvPr userDrawn="1"/>
        </p:nvSpPr>
        <p:spPr>
          <a:xfrm>
            <a:off x="7527806" y="4475400"/>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6" name="Freeform: Shape 19">
            <a:extLst>
              <a:ext uri="{FF2B5EF4-FFF2-40B4-BE49-F238E27FC236}">
                <a16:creationId xmlns:a16="http://schemas.microsoft.com/office/drawing/2014/main" xmlns="" id="{EF40DBA4-AB63-4B47-B37F-BCC3D59B5392}"/>
              </a:ext>
            </a:extLst>
          </p:cNvPr>
          <p:cNvSpPr>
            <a:spLocks noChangeAspect="1"/>
          </p:cNvSpPr>
          <p:nvPr userDrawn="1"/>
        </p:nvSpPr>
        <p:spPr>
          <a:xfrm>
            <a:off x="7732235" y="4555143"/>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7" name="Picture Placeholder 2">
            <a:extLst>
              <a:ext uri="{FF2B5EF4-FFF2-40B4-BE49-F238E27FC236}">
                <a16:creationId xmlns:a16="http://schemas.microsoft.com/office/drawing/2014/main" xmlns="" id="{9B56B6C6-9F3C-4E80-BBAD-280E697B895C}"/>
              </a:ext>
            </a:extLst>
          </p:cNvPr>
          <p:cNvSpPr>
            <a:spLocks noGrp="1" noChangeAspect="1"/>
          </p:cNvSpPr>
          <p:nvPr>
            <p:ph type="pic" sz="quarter" idx="49"/>
          </p:nvPr>
        </p:nvSpPr>
        <p:spPr>
          <a:xfrm>
            <a:off x="7677304" y="4625466"/>
            <a:ext cx="1144270" cy="1144270"/>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88" name="Content Placeholder 2">
            <a:extLst>
              <a:ext uri="{FF2B5EF4-FFF2-40B4-BE49-F238E27FC236}">
                <a16:creationId xmlns:a16="http://schemas.microsoft.com/office/drawing/2014/main" xmlns="" id="{6CABD5EB-4A8B-448B-8ED1-B8B420815B2D}"/>
              </a:ext>
            </a:extLst>
          </p:cNvPr>
          <p:cNvSpPr>
            <a:spLocks noGrp="1"/>
          </p:cNvSpPr>
          <p:nvPr>
            <p:ph idx="50" hasCustomPrompt="1"/>
          </p:nvPr>
        </p:nvSpPr>
        <p:spPr>
          <a:xfrm>
            <a:off x="4483059" y="6181017"/>
            <a:ext cx="149371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89" name="Content Placeholder 2">
            <a:extLst>
              <a:ext uri="{FF2B5EF4-FFF2-40B4-BE49-F238E27FC236}">
                <a16:creationId xmlns:a16="http://schemas.microsoft.com/office/drawing/2014/main" xmlns="" id="{6CABD5EB-4A8B-448B-8ED1-B8B420815B2D}"/>
              </a:ext>
            </a:extLst>
          </p:cNvPr>
          <p:cNvSpPr>
            <a:spLocks noGrp="1"/>
          </p:cNvSpPr>
          <p:nvPr>
            <p:ph idx="51" hasCustomPrompt="1"/>
          </p:nvPr>
        </p:nvSpPr>
        <p:spPr>
          <a:xfrm>
            <a:off x="10588467" y="6158895"/>
            <a:ext cx="1493896"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90" name="Content Placeholder 2">
            <a:extLst>
              <a:ext uri="{FF2B5EF4-FFF2-40B4-BE49-F238E27FC236}">
                <a16:creationId xmlns:a16="http://schemas.microsoft.com/office/drawing/2014/main" xmlns="" id="{6CABD5EB-4A8B-448B-8ED1-B8B420815B2D}"/>
              </a:ext>
            </a:extLst>
          </p:cNvPr>
          <p:cNvSpPr>
            <a:spLocks noGrp="1"/>
          </p:cNvSpPr>
          <p:nvPr>
            <p:ph idx="52" hasCustomPrompt="1"/>
          </p:nvPr>
        </p:nvSpPr>
        <p:spPr>
          <a:xfrm>
            <a:off x="7456816" y="6169052"/>
            <a:ext cx="161262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91" name="Content Placeholder 2">
            <a:extLst>
              <a:ext uri="{FF2B5EF4-FFF2-40B4-BE49-F238E27FC236}">
                <a16:creationId xmlns:a16="http://schemas.microsoft.com/office/drawing/2014/main" xmlns="" id="{6CABD5EB-4A8B-448B-8ED1-B8B420815B2D}"/>
              </a:ext>
            </a:extLst>
          </p:cNvPr>
          <p:cNvSpPr>
            <a:spLocks noGrp="1"/>
          </p:cNvSpPr>
          <p:nvPr>
            <p:ph idx="53" hasCustomPrompt="1"/>
          </p:nvPr>
        </p:nvSpPr>
        <p:spPr>
          <a:xfrm>
            <a:off x="6050151" y="6181016"/>
            <a:ext cx="1353063"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60" name="Oval 59">
            <a:extLst>
              <a:ext uri="{FF2B5EF4-FFF2-40B4-BE49-F238E27FC236}">
                <a16:creationId xmlns:a16="http://schemas.microsoft.com/office/drawing/2014/main" xmlns="" id="{9159AA79-2237-4A27-BBC2-D44032158D19}"/>
              </a:ext>
            </a:extLst>
          </p:cNvPr>
          <p:cNvSpPr>
            <a:spLocks noChangeAspect="1"/>
          </p:cNvSpPr>
          <p:nvPr userDrawn="1"/>
        </p:nvSpPr>
        <p:spPr>
          <a:xfrm>
            <a:off x="8969565" y="4515673"/>
            <a:ext cx="1383466" cy="1383466"/>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1" name="Freeform: Shape 19">
            <a:extLst>
              <a:ext uri="{FF2B5EF4-FFF2-40B4-BE49-F238E27FC236}">
                <a16:creationId xmlns:a16="http://schemas.microsoft.com/office/drawing/2014/main" xmlns="" id="{EF40DBA4-AB63-4B47-B37F-BCC3D59B5392}"/>
              </a:ext>
            </a:extLst>
          </p:cNvPr>
          <p:cNvSpPr>
            <a:spLocks noChangeAspect="1"/>
          </p:cNvSpPr>
          <p:nvPr userDrawn="1"/>
        </p:nvSpPr>
        <p:spPr>
          <a:xfrm>
            <a:off x="9173994" y="4595416"/>
            <a:ext cx="1056381" cy="28967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2" name="Picture Placeholder 2">
            <a:extLst>
              <a:ext uri="{FF2B5EF4-FFF2-40B4-BE49-F238E27FC236}">
                <a16:creationId xmlns:a16="http://schemas.microsoft.com/office/drawing/2014/main" xmlns="" id="{9B56B6C6-9F3C-4E80-BBAD-280E697B895C}"/>
              </a:ext>
            </a:extLst>
          </p:cNvPr>
          <p:cNvSpPr>
            <a:spLocks noGrp="1" noChangeAspect="1"/>
          </p:cNvSpPr>
          <p:nvPr>
            <p:ph type="pic" sz="quarter" idx="54"/>
          </p:nvPr>
        </p:nvSpPr>
        <p:spPr>
          <a:xfrm>
            <a:off x="9119063" y="4665739"/>
            <a:ext cx="1144270" cy="1144270"/>
          </a:xfrm>
          <a:prstGeom prst="ellipse">
            <a:avLst/>
          </a:prstGeom>
          <a:solidFill>
            <a:schemeClr val="bg2"/>
          </a:solidFill>
        </p:spPr>
        <p:txBody>
          <a:bodyPr anchor="ctr">
            <a:normAutofit/>
          </a:bodyPr>
          <a:lstStyle>
            <a:lvl1pPr marL="0" indent="0" algn="ctr">
              <a:buNone/>
              <a:defRPr sz="2000"/>
            </a:lvl1pPr>
          </a:lstStyle>
          <a:p>
            <a:r>
              <a:rPr lang="en-US" noProof="0" dirty="0" smtClean="0"/>
              <a:t>Click icon to add picture</a:t>
            </a:r>
            <a:endParaRPr lang="en-US" noProof="0" dirty="0"/>
          </a:p>
        </p:txBody>
      </p:sp>
      <p:sp>
        <p:nvSpPr>
          <p:cNvPr id="63" name="Content Placeholder 2">
            <a:extLst>
              <a:ext uri="{FF2B5EF4-FFF2-40B4-BE49-F238E27FC236}">
                <a16:creationId xmlns:a16="http://schemas.microsoft.com/office/drawing/2014/main" xmlns="" id="{6CABD5EB-4A8B-448B-8ED1-B8B420815B2D}"/>
              </a:ext>
            </a:extLst>
          </p:cNvPr>
          <p:cNvSpPr>
            <a:spLocks noGrp="1"/>
          </p:cNvSpPr>
          <p:nvPr>
            <p:ph idx="55" hasCustomPrompt="1"/>
          </p:nvPr>
        </p:nvSpPr>
        <p:spPr>
          <a:xfrm>
            <a:off x="9131427" y="6156587"/>
            <a:ext cx="1388792"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xmlns=""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xmlns=""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xmlns=""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xmlns=""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smtClean="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1" name="Subtitle 2">
            <a:extLst>
              <a:ext uri="{FF2B5EF4-FFF2-40B4-BE49-F238E27FC236}">
                <a16:creationId xmlns:a16="http://schemas.microsoft.com/office/drawing/2014/main" xmlns=""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8" name="Title 1">
            <a:extLst>
              <a:ext uri="{FF2B5EF4-FFF2-40B4-BE49-F238E27FC236}">
                <a16:creationId xmlns:a16="http://schemas.microsoft.com/office/drawing/2014/main" xmlns="" id="{525B5135-F466-4A63-A42C-3BB2BAA7D24D}"/>
              </a:ext>
            </a:extLst>
          </p:cNvPr>
          <p:cNvSpPr>
            <a:spLocks noGrp="1"/>
          </p:cNvSpPr>
          <p:nvPr>
            <p:ph type="title"/>
          </p:nvPr>
        </p:nvSpPr>
        <p:spPr>
          <a:xfrm>
            <a:off x="6216098" y="2538125"/>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dirty="0" smtClean="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xmlns=""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smtClean="0"/>
              <a:t>Click to edit Master title style</a:t>
            </a:r>
            <a:endParaRPr lang="en-US" noProof="0" dirty="0"/>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xmlns=""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xmlns=""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xmlns=""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xmlns=""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xmlns=""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xmlns=""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Edit Master text styles</a:t>
            </a:r>
          </a:p>
        </p:txBody>
      </p:sp>
    </p:spTree>
    <p:extLst>
      <p:ext uri="{BB962C8B-B14F-4D97-AF65-F5344CB8AC3E}">
        <p14:creationId xmlns:p14="http://schemas.microsoft.com/office/powerpoint/2010/main" val="42265441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68631" y="6503080"/>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68631" y="6529206"/>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xmlns="" id="{1A1F33A2-66F7-4D85-99DD-7B00F265AC6D}"/>
              </a:ext>
            </a:extLst>
          </p:cNvPr>
          <p:cNvSpPr>
            <a:spLocks noGrp="1"/>
          </p:cNvSpPr>
          <p:nvPr>
            <p:ph idx="1"/>
          </p:nvPr>
        </p:nvSpPr>
        <p:spPr>
          <a:xfrm>
            <a:off x="515938" y="1825625"/>
            <a:ext cx="10837862" cy="435133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Title 1">
            <a:extLst>
              <a:ext uri="{FF2B5EF4-FFF2-40B4-BE49-F238E27FC236}">
                <a16:creationId xmlns:a16="http://schemas.microsoft.com/office/drawing/2014/main" xmlns=""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
        <p:nvSpPr>
          <p:cNvPr id="11" name="TextBox 10"/>
          <p:cNvSpPr txBox="1"/>
          <p:nvPr userDrawn="1"/>
        </p:nvSpPr>
        <p:spPr>
          <a:xfrm>
            <a:off x="9252402" y="6426476"/>
            <a:ext cx="2886636" cy="338554"/>
          </a:xfrm>
          <a:prstGeom prst="rect">
            <a:avLst/>
          </a:prstGeom>
          <a:noFill/>
        </p:spPr>
        <p:txBody>
          <a:bodyPr wrap="square" rtlCol="0">
            <a:spAutoFit/>
          </a:bodyPr>
          <a:lstStyle/>
          <a:p>
            <a:endParaRPr lang="en-US" sz="1600" dirty="0">
              <a:solidFill>
                <a:schemeClr val="tx1"/>
              </a:solidFill>
            </a:endParaRPr>
          </a:p>
        </p:txBody>
      </p:sp>
    </p:spTree>
    <p:extLst>
      <p:ext uri="{BB962C8B-B14F-4D97-AF65-F5344CB8AC3E}">
        <p14:creationId xmlns:p14="http://schemas.microsoft.com/office/powerpoint/2010/main" val="37897589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235887" y="6409396"/>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221478" y="643780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xmlns="" id="{079DA8F4-EDD3-4D62-A90B-8C3C1AFB0083}"/>
              </a:ext>
            </a:extLst>
          </p:cNvPr>
          <p:cNvSpPr>
            <a:spLocks noGrp="1"/>
          </p:cNvSpPr>
          <p:nvPr>
            <p:ph sz="half" idx="1"/>
          </p:nvPr>
        </p:nvSpPr>
        <p:spPr>
          <a:xfrm>
            <a:off x="515938" y="1825625"/>
            <a:ext cx="5503862" cy="435133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7" name="Content Placeholder 3">
            <a:extLst>
              <a:ext uri="{FF2B5EF4-FFF2-40B4-BE49-F238E27FC236}">
                <a16:creationId xmlns:a16="http://schemas.microsoft.com/office/drawing/2014/main" xmlns="" id="{DA0DA994-B4A9-447A-BEBF-3EA31D3755A2}"/>
              </a:ext>
            </a:extLst>
          </p:cNvPr>
          <p:cNvSpPr>
            <a:spLocks noGrp="1"/>
          </p:cNvSpPr>
          <p:nvPr>
            <p:ph sz="half" idx="2"/>
          </p:nvPr>
        </p:nvSpPr>
        <p:spPr>
          <a:xfrm>
            <a:off x="6172200" y="1825625"/>
            <a:ext cx="5181600" cy="435133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1" name="Title 1">
            <a:extLst>
              <a:ext uri="{FF2B5EF4-FFF2-40B4-BE49-F238E27FC236}">
                <a16:creationId xmlns:a16="http://schemas.microsoft.com/office/drawing/2014/main" xmlns=""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
        <p:nvSpPr>
          <p:cNvPr id="23" name="TextBox 22"/>
          <p:cNvSpPr txBox="1"/>
          <p:nvPr userDrawn="1"/>
        </p:nvSpPr>
        <p:spPr>
          <a:xfrm>
            <a:off x="9252402" y="6426476"/>
            <a:ext cx="2886636" cy="338554"/>
          </a:xfrm>
          <a:prstGeom prst="rect">
            <a:avLst/>
          </a:prstGeom>
          <a:noFill/>
        </p:spPr>
        <p:txBody>
          <a:bodyPr wrap="square" rtlCol="0">
            <a:spAutoFit/>
          </a:bodyPr>
          <a:lstStyle/>
          <a:p>
            <a:endParaRPr lang="en-US" sz="1600" dirty="0">
              <a:solidFill>
                <a:schemeClr val="tx1"/>
              </a:solidFill>
            </a:endParaRPr>
          </a:p>
        </p:txBody>
      </p:sp>
    </p:spTree>
    <p:extLst>
      <p:ext uri="{BB962C8B-B14F-4D97-AF65-F5344CB8AC3E}">
        <p14:creationId xmlns:p14="http://schemas.microsoft.com/office/powerpoint/2010/main" val="20929342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229451" y="6427326"/>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221478" y="647366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xmlns="" id="{774CF4BA-8DCB-42CF-A2C4-D6AF95EE3F54}"/>
              </a:ext>
            </a:extLst>
          </p:cNvPr>
          <p:cNvSpPr>
            <a:spLocks noGrp="1"/>
          </p:cNvSpPr>
          <p:nvPr>
            <p:ph type="body" idx="1"/>
          </p:nvPr>
        </p:nvSpPr>
        <p:spPr>
          <a:xfrm>
            <a:off x="539787" y="970182"/>
            <a:ext cx="5157787" cy="473075"/>
          </a:xfrm>
        </p:spPr>
        <p:txBody>
          <a:bodyPr anchor="b"/>
          <a:lstStyle>
            <a:lvl1pPr marL="0" indent="0" algn="ctr">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Edit Master text styles</a:t>
            </a:r>
          </a:p>
        </p:txBody>
      </p:sp>
      <p:sp>
        <p:nvSpPr>
          <p:cNvPr id="17" name="Content Placeholder 3">
            <a:extLst>
              <a:ext uri="{FF2B5EF4-FFF2-40B4-BE49-F238E27FC236}">
                <a16:creationId xmlns:a16="http://schemas.microsoft.com/office/drawing/2014/main" xmlns="" id="{67BA8B6E-A28D-4658-8C91-6CA7BD539B85}"/>
              </a:ext>
            </a:extLst>
          </p:cNvPr>
          <p:cNvSpPr>
            <a:spLocks noGrp="1"/>
          </p:cNvSpPr>
          <p:nvPr>
            <p:ph sz="half" idx="2"/>
          </p:nvPr>
        </p:nvSpPr>
        <p:spPr>
          <a:xfrm>
            <a:off x="229451" y="1589201"/>
            <a:ext cx="5497733" cy="3927679"/>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8" name="Text Placeholder 4">
            <a:extLst>
              <a:ext uri="{FF2B5EF4-FFF2-40B4-BE49-F238E27FC236}">
                <a16:creationId xmlns:a16="http://schemas.microsoft.com/office/drawing/2014/main" xmlns="" id="{F73B3215-82DB-4DBF-9E77-3AE2308C6920}"/>
              </a:ext>
            </a:extLst>
          </p:cNvPr>
          <p:cNvSpPr>
            <a:spLocks noGrp="1"/>
          </p:cNvSpPr>
          <p:nvPr>
            <p:ph type="body" sz="quarter" idx="3"/>
          </p:nvPr>
        </p:nvSpPr>
        <p:spPr>
          <a:xfrm>
            <a:off x="6196049" y="970182"/>
            <a:ext cx="5183188" cy="473075"/>
          </a:xfrm>
        </p:spPr>
        <p:txBody>
          <a:bodyPr anchor="b"/>
          <a:lstStyle>
            <a:lvl1pPr marL="0" indent="0" algn="ctr">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Edit Master text styles</a:t>
            </a:r>
          </a:p>
        </p:txBody>
      </p:sp>
      <p:sp>
        <p:nvSpPr>
          <p:cNvPr id="19" name="Content Placeholder 5">
            <a:extLst>
              <a:ext uri="{FF2B5EF4-FFF2-40B4-BE49-F238E27FC236}">
                <a16:creationId xmlns:a16="http://schemas.microsoft.com/office/drawing/2014/main" xmlns="" id="{8DFD34E8-36CC-4FFE-926B-C170208FEDB8}"/>
              </a:ext>
            </a:extLst>
          </p:cNvPr>
          <p:cNvSpPr>
            <a:spLocks noGrp="1"/>
          </p:cNvSpPr>
          <p:nvPr>
            <p:ph sz="quarter" idx="4"/>
          </p:nvPr>
        </p:nvSpPr>
        <p:spPr>
          <a:xfrm>
            <a:off x="6196048" y="1594316"/>
            <a:ext cx="5464053" cy="3897786"/>
          </a:xfrm>
        </p:spPr>
        <p:txBody>
          <a:bodyPr/>
          <a:lstStyle/>
          <a:p>
            <a:pPr lvl="0"/>
            <a:r>
              <a:rPr lang="en-US" noProof="0" dirty="0" smtClean="0"/>
              <a:t>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25" name="Title 1">
            <a:extLst>
              <a:ext uri="{FF2B5EF4-FFF2-40B4-BE49-F238E27FC236}">
                <a16:creationId xmlns:a16="http://schemas.microsoft.com/office/drawing/2014/main" xmlns="" id="{AE3770E9-CB74-47B0-8229-91F6F756015E}"/>
              </a:ext>
            </a:extLst>
          </p:cNvPr>
          <p:cNvSpPr>
            <a:spLocks noGrp="1"/>
          </p:cNvSpPr>
          <p:nvPr>
            <p:ph type="title"/>
          </p:nvPr>
        </p:nvSpPr>
        <p:spPr>
          <a:xfrm>
            <a:off x="509502" y="-96098"/>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
        <p:nvSpPr>
          <p:cNvPr id="27" name="Content Placeholder 3">
            <a:extLst>
              <a:ext uri="{FF2B5EF4-FFF2-40B4-BE49-F238E27FC236}">
                <a16:creationId xmlns:a16="http://schemas.microsoft.com/office/drawing/2014/main" xmlns="" id="{67BA8B6E-A28D-4658-8C91-6CA7BD539B85}"/>
              </a:ext>
            </a:extLst>
          </p:cNvPr>
          <p:cNvSpPr>
            <a:spLocks noGrp="1"/>
          </p:cNvSpPr>
          <p:nvPr>
            <p:ph sz="half" idx="13"/>
          </p:nvPr>
        </p:nvSpPr>
        <p:spPr>
          <a:xfrm>
            <a:off x="569397" y="5670524"/>
            <a:ext cx="5157787" cy="803144"/>
          </a:xfrm>
        </p:spPr>
        <p:txBody>
          <a:bodyPr>
            <a:noAutofit/>
          </a:bodyPr>
          <a:lstStyle>
            <a:lvl1pPr>
              <a:defRPr sz="2400"/>
            </a:lvl1pPr>
            <a:lvl2pPr>
              <a:defRPr sz="2000"/>
            </a:lvl2pPr>
            <a:lvl3pPr>
              <a:defRPr sz="1800"/>
            </a:lvl3pPr>
            <a:lvl4pPr>
              <a:defRPr sz="1600"/>
            </a:lvl4pPr>
            <a:lvl5pPr>
              <a:defRPr sz="1600"/>
            </a:lvl5pPr>
          </a:lstStyle>
          <a:p>
            <a:pPr lvl="0"/>
            <a:r>
              <a:rPr lang="en-US" noProof="0" dirty="0" smtClean="0"/>
              <a:t>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28" name="Content Placeholder 3">
            <a:extLst>
              <a:ext uri="{FF2B5EF4-FFF2-40B4-BE49-F238E27FC236}">
                <a16:creationId xmlns:a16="http://schemas.microsoft.com/office/drawing/2014/main" xmlns="" id="{67BA8B6E-A28D-4658-8C91-6CA7BD539B85}"/>
              </a:ext>
            </a:extLst>
          </p:cNvPr>
          <p:cNvSpPr>
            <a:spLocks noGrp="1"/>
          </p:cNvSpPr>
          <p:nvPr>
            <p:ph sz="half" idx="14"/>
          </p:nvPr>
        </p:nvSpPr>
        <p:spPr>
          <a:xfrm>
            <a:off x="6245299" y="5682643"/>
            <a:ext cx="5406247" cy="803144"/>
          </a:xfrm>
        </p:spPr>
        <p:txBody>
          <a:bodyPr>
            <a:noAutofit/>
          </a:bodyPr>
          <a:lstStyle>
            <a:lvl1pPr>
              <a:defRPr sz="2400"/>
            </a:lvl1pPr>
            <a:lvl2pPr>
              <a:defRPr sz="2000"/>
            </a:lvl2pPr>
            <a:lvl3pPr>
              <a:defRPr sz="1800"/>
            </a:lvl3pPr>
            <a:lvl4pPr>
              <a:defRPr sz="1600"/>
            </a:lvl4pPr>
            <a:lvl5pPr>
              <a:defRPr sz="1600"/>
            </a:lvl5pPr>
          </a:lstStyle>
          <a:p>
            <a:pPr lvl="0"/>
            <a:r>
              <a:rPr lang="en-US" noProof="0" dirty="0" smtClean="0"/>
              <a:t>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246179461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xmlns=""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dirty="0"/>
          </a:p>
        </p:txBody>
      </p:sp>
      <p:sp>
        <p:nvSpPr>
          <p:cNvPr id="20" name="Text Placeholder 3">
            <a:extLst>
              <a:ext uri="{FF2B5EF4-FFF2-40B4-BE49-F238E27FC236}">
                <a16:creationId xmlns:a16="http://schemas.microsoft.com/office/drawing/2014/main" xmlns=""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pic>
        <p:nvPicPr>
          <p:cNvPr id="8" name="Picture 7">
            <a:extLst>
              <a:ext uri="{FF2B5EF4-FFF2-40B4-BE49-F238E27FC236}">
                <a16:creationId xmlns:a16="http://schemas.microsoft.com/office/drawing/2014/main" xmlns=""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243908" y="6455739"/>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236703" y="6502081"/>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xmlns="" id="{9009D5C6-6206-4291-8037-67DC025F0B4C}"/>
              </a:ext>
            </a:extLst>
          </p:cNvPr>
          <p:cNvSpPr>
            <a:spLocks noGrp="1"/>
          </p:cNvSpPr>
          <p:nvPr>
            <p:ph type="title" hasCustomPrompt="1"/>
          </p:nvPr>
        </p:nvSpPr>
        <p:spPr>
          <a:xfrm>
            <a:off x="839788" y="457200"/>
            <a:ext cx="3932237" cy="1600200"/>
          </a:xfrm>
        </p:spPr>
        <p:txBody>
          <a:bodyPr anchor="b"/>
          <a:lstStyle>
            <a:lvl1pPr>
              <a:defRPr sz="3200" b="1">
                <a:solidFill>
                  <a:schemeClr val="tx1"/>
                </a:solidFill>
                <a:latin typeface="+mj-lt"/>
              </a:defRPr>
            </a:lvl1pPr>
          </a:lstStyle>
          <a:p>
            <a:r>
              <a:rPr lang="en-US" noProof="0" dirty="0" smtClean="0"/>
              <a:t>CLICK TO EDIT MASTER TITLE STYLE</a:t>
            </a:r>
            <a:endParaRPr lang="en-US" noProof="0" dirty="0"/>
          </a:p>
        </p:txBody>
      </p:sp>
      <p:sp>
        <p:nvSpPr>
          <p:cNvPr id="17" name="Text Placeholder 3">
            <a:extLst>
              <a:ext uri="{FF2B5EF4-FFF2-40B4-BE49-F238E27FC236}">
                <a16:creationId xmlns:a16="http://schemas.microsoft.com/office/drawing/2014/main" xmlns="" id="{BEB643FD-AA85-4A43-8EBD-AFD10DD98793}"/>
              </a:ext>
            </a:extLst>
          </p:cNvPr>
          <p:cNvSpPr>
            <a:spLocks noGrp="1"/>
          </p:cNvSpPr>
          <p:nvPr>
            <p:ph type="body" sz="half" idx="2"/>
          </p:nvPr>
        </p:nvSpPr>
        <p:spPr>
          <a:xfrm>
            <a:off x="839788" y="20574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smtClean="0"/>
              <a:t>Edit Master text styles</a:t>
            </a:r>
          </a:p>
        </p:txBody>
      </p:sp>
      <p:sp>
        <p:nvSpPr>
          <p:cNvPr id="18" name="Content Placeholder 2">
            <a:extLst>
              <a:ext uri="{FF2B5EF4-FFF2-40B4-BE49-F238E27FC236}">
                <a16:creationId xmlns:a16="http://schemas.microsoft.com/office/drawing/2014/main" xmlns="" id="{9001F313-F798-43BE-AFF0-A68C84C3640D}"/>
              </a:ext>
            </a:extLst>
          </p:cNvPr>
          <p:cNvSpPr>
            <a:spLocks noGrp="1"/>
          </p:cNvSpPr>
          <p:nvPr>
            <p:ph idx="1"/>
          </p:nvPr>
        </p:nvSpPr>
        <p:spPr>
          <a:xfrm>
            <a:off x="5183188" y="457201"/>
            <a:ext cx="6724332" cy="56727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30253102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rgbClr val="F3F3F3"/>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xmlns="" id="{8931D2A9-0B92-4197-8802-80424C14EA7E}"/>
              </a:ext>
            </a:extLst>
          </p:cNvPr>
          <p:cNvSpPr/>
          <p:nvPr userDrawn="1"/>
        </p:nvSpPr>
        <p:spPr>
          <a:xfrm>
            <a:off x="150675" y="6471489"/>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36266" y="6523720"/>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xmlns=""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smtClean="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9893" y="6455738"/>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29639" y="6502081"/>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xmlns=""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smtClean="0"/>
              <a:t>Click icon to add picture</a:t>
            </a:r>
            <a:endParaRPr lang="en-US" noProof="0" dirty="0"/>
          </a:p>
        </p:txBody>
      </p:sp>
      <p:sp>
        <p:nvSpPr>
          <p:cNvPr id="14" name="Title 1">
            <a:extLst>
              <a:ext uri="{FF2B5EF4-FFF2-40B4-BE49-F238E27FC236}">
                <a16:creationId xmlns:a16="http://schemas.microsoft.com/office/drawing/2014/main" xmlns=""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Rectangle 13">
            <a:extLst>
              <a:ext uri="{FF2B5EF4-FFF2-40B4-BE49-F238E27FC236}">
                <a16:creationId xmlns:a16="http://schemas.microsoft.com/office/drawing/2014/main" xmlns="" id="{9D415693-E2CB-4DB4-B07C-2F96B0CAB302}"/>
              </a:ext>
            </a:extLst>
          </p:cNvPr>
          <p:cNvSpPr>
            <a:spLocks noChangeAspect="1"/>
          </p:cNvSpPr>
          <p:nvPr userDrawn="1"/>
        </p:nvSpPr>
        <p:spPr>
          <a:xfrm>
            <a:off x="9303050" y="1574722"/>
            <a:ext cx="2888950" cy="3835018"/>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xmlns="" id="{14C1BF67-E354-4E04-8F94-BABF2B7D1AFB}"/>
              </a:ext>
            </a:extLst>
          </p:cNvPr>
          <p:cNvSpPr>
            <a:spLocks noChangeAspect="1"/>
          </p:cNvSpPr>
          <p:nvPr userDrawn="1"/>
        </p:nvSpPr>
        <p:spPr>
          <a:xfrm>
            <a:off x="6923180" y="1361514"/>
            <a:ext cx="4377932" cy="4377930"/>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xmlns="" id="{FF6AC390-6F85-4B64-AE7A-E8E0D8FC89CF}"/>
              </a:ext>
            </a:extLst>
          </p:cNvPr>
          <p:cNvSpPr>
            <a:spLocks noGrp="1" noChangeAspect="1"/>
          </p:cNvSpPr>
          <p:nvPr>
            <p:ph type="pic" sz="quarter" idx="13"/>
          </p:nvPr>
        </p:nvSpPr>
        <p:spPr>
          <a:xfrm>
            <a:off x="7123351" y="1569212"/>
            <a:ext cx="3838098" cy="3838098"/>
          </a:xfrm>
          <a:prstGeom prst="ellipse">
            <a:avLst/>
          </a:prstGeom>
          <a:solidFill>
            <a:schemeClr val="bg1">
              <a:lumMod val="85000"/>
            </a:schemeClr>
          </a:solidFill>
        </p:spPr>
        <p:txBody>
          <a:bodyPr anchor="ctr"/>
          <a:lstStyle>
            <a:lvl1pPr marL="0" indent="0" algn="ctr">
              <a:buNone/>
              <a:defRPr/>
            </a:lvl1pPr>
          </a:lstStyle>
          <a:p>
            <a:endParaRPr lang="en-US" noProof="0" dirty="0"/>
          </a:p>
        </p:txBody>
      </p:sp>
      <p:sp>
        <p:nvSpPr>
          <p:cNvPr id="11" name="Oval 10">
            <a:extLst>
              <a:ext uri="{FF2B5EF4-FFF2-40B4-BE49-F238E27FC236}">
                <a16:creationId xmlns:a16="http://schemas.microsoft.com/office/drawing/2014/main" xmlns="" id="{EF515B4A-CB20-4847-8E00-0DD66F1FEBB4}"/>
              </a:ext>
            </a:extLst>
          </p:cNvPr>
          <p:cNvSpPr/>
          <p:nvPr userDrawn="1"/>
        </p:nvSpPr>
        <p:spPr>
          <a:xfrm>
            <a:off x="119893" y="6455738"/>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9893" y="6508253"/>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0" name="TextBox 9"/>
          <p:cNvSpPr txBox="1"/>
          <p:nvPr userDrawn="1"/>
        </p:nvSpPr>
        <p:spPr>
          <a:xfrm>
            <a:off x="9252402" y="6426476"/>
            <a:ext cx="2886636" cy="338554"/>
          </a:xfrm>
          <a:prstGeom prst="rect">
            <a:avLst/>
          </a:prstGeom>
          <a:noFill/>
        </p:spPr>
        <p:txBody>
          <a:bodyPr wrap="square" rtlCol="0">
            <a:spAutoFit/>
          </a:bodyPr>
          <a:lstStyle/>
          <a:p>
            <a:endParaRPr lang="en-US" sz="1600" dirty="0">
              <a:solidFill>
                <a:schemeClr val="tx1"/>
              </a:solidFill>
            </a:endParaRPr>
          </a:p>
        </p:txBody>
      </p:sp>
    </p:spTree>
    <p:extLst>
      <p:ext uri="{BB962C8B-B14F-4D97-AF65-F5344CB8AC3E}">
        <p14:creationId xmlns:p14="http://schemas.microsoft.com/office/powerpoint/2010/main" val="19699861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Rectangle 13">
            <a:extLst>
              <a:ext uri="{FF2B5EF4-FFF2-40B4-BE49-F238E27FC236}">
                <a16:creationId xmlns:a16="http://schemas.microsoft.com/office/drawing/2014/main" xmlns="" id="{9D415693-E2CB-4DB4-B07C-2F96B0CAB302}"/>
              </a:ext>
            </a:extLst>
          </p:cNvPr>
          <p:cNvSpPr>
            <a:spLocks noChangeAspect="1"/>
          </p:cNvSpPr>
          <p:nvPr userDrawn="1"/>
        </p:nvSpPr>
        <p:spPr>
          <a:xfrm>
            <a:off x="9288725" y="499595"/>
            <a:ext cx="2888950" cy="3835018"/>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xmlns="" id="{14C1BF67-E354-4E04-8F94-BABF2B7D1AFB}"/>
              </a:ext>
            </a:extLst>
          </p:cNvPr>
          <p:cNvSpPr>
            <a:spLocks noChangeAspect="1"/>
          </p:cNvSpPr>
          <p:nvPr userDrawn="1"/>
        </p:nvSpPr>
        <p:spPr>
          <a:xfrm>
            <a:off x="6908855" y="286387"/>
            <a:ext cx="4377932" cy="4377930"/>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xmlns="" id="{FF6AC390-6F85-4B64-AE7A-E8E0D8FC89CF}"/>
              </a:ext>
            </a:extLst>
          </p:cNvPr>
          <p:cNvSpPr>
            <a:spLocks noGrp="1" noChangeAspect="1"/>
          </p:cNvSpPr>
          <p:nvPr>
            <p:ph type="pic" sz="quarter" idx="13"/>
          </p:nvPr>
        </p:nvSpPr>
        <p:spPr>
          <a:xfrm>
            <a:off x="7109026" y="494085"/>
            <a:ext cx="3838098" cy="3838098"/>
          </a:xfrm>
          <a:prstGeom prst="ellipse">
            <a:avLst/>
          </a:prstGeom>
          <a:solidFill>
            <a:schemeClr val="bg1">
              <a:lumMod val="85000"/>
            </a:schemeClr>
          </a:solidFill>
        </p:spPr>
        <p:txBody>
          <a:bodyPr anchor="ctr"/>
          <a:lstStyle>
            <a:lvl1pPr marL="0" indent="0" algn="ctr">
              <a:buNone/>
              <a:defRPr/>
            </a:lvl1pPr>
          </a:lstStyle>
          <a:p>
            <a:endParaRPr lang="en-US" noProof="0" dirty="0"/>
          </a:p>
        </p:txBody>
      </p:sp>
      <p:sp>
        <p:nvSpPr>
          <p:cNvPr id="11" name="Oval 10">
            <a:extLst>
              <a:ext uri="{FF2B5EF4-FFF2-40B4-BE49-F238E27FC236}">
                <a16:creationId xmlns:a16="http://schemas.microsoft.com/office/drawing/2014/main" xmlns="" id="{EF515B4A-CB20-4847-8E00-0DD66F1FEBB4}"/>
              </a:ext>
            </a:extLst>
          </p:cNvPr>
          <p:cNvSpPr/>
          <p:nvPr userDrawn="1"/>
        </p:nvSpPr>
        <p:spPr>
          <a:xfrm>
            <a:off x="119893" y="6455738"/>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9893" y="6508253"/>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0" name="TextBox 9"/>
          <p:cNvSpPr txBox="1"/>
          <p:nvPr userDrawn="1"/>
        </p:nvSpPr>
        <p:spPr>
          <a:xfrm>
            <a:off x="9252402" y="6426476"/>
            <a:ext cx="2886636" cy="338554"/>
          </a:xfrm>
          <a:prstGeom prst="rect">
            <a:avLst/>
          </a:prstGeom>
          <a:noFill/>
        </p:spPr>
        <p:txBody>
          <a:bodyPr wrap="square" rtlCol="0">
            <a:spAutoFit/>
          </a:bodyPr>
          <a:lstStyle/>
          <a:p>
            <a:endParaRPr lang="en-US" sz="1600" dirty="0">
              <a:solidFill>
                <a:schemeClr val="tx1"/>
              </a:solidFill>
            </a:endParaRPr>
          </a:p>
        </p:txBody>
      </p:sp>
    </p:spTree>
    <p:extLst>
      <p:ext uri="{BB962C8B-B14F-4D97-AF65-F5344CB8AC3E}">
        <p14:creationId xmlns:p14="http://schemas.microsoft.com/office/powerpoint/2010/main" val="22880315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xmlns="" id="{E799E3E2-888B-2343-9A63-F84C03265CB5}"/>
              </a:ext>
            </a:extLst>
          </p:cNvPr>
          <p:cNvSpPr>
            <a:spLocks noChangeAspect="1"/>
          </p:cNvSpPr>
          <p:nvPr userDrawn="1"/>
        </p:nvSpPr>
        <p:spPr>
          <a:xfrm>
            <a:off x="9998316" y="1662396"/>
            <a:ext cx="667489" cy="667489"/>
          </a:xfrm>
          <a:prstGeom prst="ellips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xmlns="" id="{8FEDE8EF-5B7A-A741-9A56-D365CAE01B62}"/>
              </a:ext>
            </a:extLst>
          </p:cNvPr>
          <p:cNvSpPr>
            <a:spLocks noGrp="1"/>
          </p:cNvSpPr>
          <p:nvPr>
            <p:ph type="pic" sz="quarter" idx="19" hasCustomPrompt="1"/>
          </p:nvPr>
        </p:nvSpPr>
        <p:spPr>
          <a:xfrm>
            <a:off x="10080623" y="176203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xmlns=""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xmlns=""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6" name="Picture Placeholder 5">
            <a:extLst>
              <a:ext uri="{FF2B5EF4-FFF2-40B4-BE49-F238E27FC236}">
                <a16:creationId xmlns:a16="http://schemas.microsoft.com/office/drawing/2014/main" xmlns=""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smtClean="0"/>
              <a:t>Click icon to add picture</a:t>
            </a:r>
            <a:endParaRPr lang="en-US" noProof="0" dirty="0"/>
          </a:p>
        </p:txBody>
      </p:sp>
      <p:sp>
        <p:nvSpPr>
          <p:cNvPr id="17" name="Content Placeholder 2">
            <a:extLst>
              <a:ext uri="{FF2B5EF4-FFF2-40B4-BE49-F238E27FC236}">
                <a16:creationId xmlns:a16="http://schemas.microsoft.com/office/drawing/2014/main" xmlns=""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xmlns=""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xmlns=""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xmlns=""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18" name="Oval 17">
            <a:extLst>
              <a:ext uri="{FF2B5EF4-FFF2-40B4-BE49-F238E27FC236}">
                <a16:creationId xmlns:a16="http://schemas.microsoft.com/office/drawing/2014/main" xmlns="" id="{EF515B4A-CB20-4847-8E00-0DD66F1FEBB4}"/>
              </a:ext>
            </a:extLst>
          </p:cNvPr>
          <p:cNvSpPr/>
          <p:nvPr userDrawn="1"/>
        </p:nvSpPr>
        <p:spPr>
          <a:xfrm>
            <a:off x="119893" y="6455738"/>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05484" y="6509256"/>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4" name="TextBox 23"/>
          <p:cNvSpPr txBox="1"/>
          <p:nvPr userDrawn="1"/>
        </p:nvSpPr>
        <p:spPr>
          <a:xfrm>
            <a:off x="9252402" y="6426476"/>
            <a:ext cx="2886636" cy="338554"/>
          </a:xfrm>
          <a:prstGeom prst="rect">
            <a:avLst/>
          </a:prstGeom>
          <a:noFill/>
        </p:spPr>
        <p:txBody>
          <a:bodyPr wrap="square" rtlCol="0">
            <a:spAutoFit/>
          </a:bodyPr>
          <a:lstStyle/>
          <a:p>
            <a:endParaRPr lang="en-US" sz="1600" dirty="0">
              <a:solidFill>
                <a:schemeClr val="tx1"/>
              </a:solidFill>
            </a:endParaRPr>
          </a:p>
        </p:txBody>
      </p:sp>
    </p:spTree>
    <p:extLst>
      <p:ext uri="{BB962C8B-B14F-4D97-AF65-F5344CB8AC3E}">
        <p14:creationId xmlns:p14="http://schemas.microsoft.com/office/powerpoint/2010/main" val="17410332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5CE6D5A-A5C0-4B12-A26A-691D5743FA5C}"/>
              </a:ext>
            </a:extLst>
          </p:cNvPr>
          <p:cNvSpPr/>
          <p:nvPr userDrawn="1"/>
        </p:nvSpPr>
        <p:spPr>
          <a:xfrm>
            <a:off x="-82062" y="1648186"/>
            <a:ext cx="4864081"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2688" y="6462913"/>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Content Placeholder 2">
            <a:extLst>
              <a:ext uri="{FF2B5EF4-FFF2-40B4-BE49-F238E27FC236}">
                <a16:creationId xmlns:a16="http://schemas.microsoft.com/office/drawing/2014/main" xmlns="" id="{FEB88DD7-AEB5-4718-AF2D-28B5B91ED715}"/>
              </a:ext>
            </a:extLst>
          </p:cNvPr>
          <p:cNvSpPr>
            <a:spLocks noGrp="1"/>
          </p:cNvSpPr>
          <p:nvPr>
            <p:ph idx="15" hasCustomPrompt="1"/>
          </p:nvPr>
        </p:nvSpPr>
        <p:spPr>
          <a:xfrm>
            <a:off x="660061" y="1891268"/>
            <a:ext cx="3445566" cy="495389"/>
          </a:xfrm>
        </p:spPr>
        <p:txBody>
          <a:bodyPr lIns="0" tIns="0" rIns="0" bIns="0" anchor="ctr">
            <a:noAutofit/>
          </a:bodyPr>
          <a:lstStyle>
            <a:lvl1pPr marL="0" indent="0" algn="l">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01 comes here</a:t>
            </a:r>
          </a:p>
        </p:txBody>
      </p:sp>
      <p:sp>
        <p:nvSpPr>
          <p:cNvPr id="23" name="Content Placeholder 2">
            <a:extLst>
              <a:ext uri="{FF2B5EF4-FFF2-40B4-BE49-F238E27FC236}">
                <a16:creationId xmlns:a16="http://schemas.microsoft.com/office/drawing/2014/main" xmlns="" id="{E5123CE7-2F8A-489B-BD99-0C2A33ADF49A}"/>
              </a:ext>
            </a:extLst>
          </p:cNvPr>
          <p:cNvSpPr>
            <a:spLocks noGrp="1"/>
          </p:cNvSpPr>
          <p:nvPr>
            <p:ph idx="19" hasCustomPrompt="1"/>
          </p:nvPr>
        </p:nvSpPr>
        <p:spPr>
          <a:xfrm>
            <a:off x="7215612" y="2863158"/>
            <a:ext cx="4526339" cy="2834508"/>
          </a:xfrm>
        </p:spPr>
        <p:txBody>
          <a:bodyPr lIns="0" tIns="0" rIns="0" bIns="0" anchor="t">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5" name="Content Placeholder 2">
            <a:extLst>
              <a:ext uri="{FF2B5EF4-FFF2-40B4-BE49-F238E27FC236}">
                <a16:creationId xmlns:a16="http://schemas.microsoft.com/office/drawing/2014/main" xmlns="" id="{07730BCF-AC2A-4FEC-8F01-63964DB444CF}"/>
              </a:ext>
            </a:extLst>
          </p:cNvPr>
          <p:cNvSpPr>
            <a:spLocks noGrp="1"/>
          </p:cNvSpPr>
          <p:nvPr>
            <p:ph idx="20" hasCustomPrompt="1"/>
          </p:nvPr>
        </p:nvSpPr>
        <p:spPr>
          <a:xfrm>
            <a:off x="7667949" y="1921784"/>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Topic 02 comes here</a:t>
            </a:r>
          </a:p>
        </p:txBody>
      </p:sp>
      <p:sp>
        <p:nvSpPr>
          <p:cNvPr id="21" name="Oval 20">
            <a:extLst>
              <a:ext uri="{FF2B5EF4-FFF2-40B4-BE49-F238E27FC236}">
                <a16:creationId xmlns:a16="http://schemas.microsoft.com/office/drawing/2014/main" xmlns="" id="{919C8692-230B-D543-A7F7-4FD61B04D1C6}"/>
              </a:ext>
            </a:extLst>
          </p:cNvPr>
          <p:cNvSpPr>
            <a:spLocks noChangeAspect="1"/>
          </p:cNvSpPr>
          <p:nvPr userDrawn="1"/>
        </p:nvSpPr>
        <p:spPr>
          <a:xfrm>
            <a:off x="4288891" y="1648186"/>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xmlns="" id="{E150BFC7-A11D-CC46-B5A2-8BD93C269506}"/>
              </a:ext>
            </a:extLst>
          </p:cNvPr>
          <p:cNvSpPr>
            <a:spLocks noGrp="1"/>
          </p:cNvSpPr>
          <p:nvPr>
            <p:ph type="pic" sz="quarter" idx="21" hasCustomPrompt="1"/>
          </p:nvPr>
        </p:nvSpPr>
        <p:spPr>
          <a:xfrm>
            <a:off x="4487096" y="1866734"/>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9" name="Picture Placeholder 11">
            <a:extLst>
              <a:ext uri="{FF2B5EF4-FFF2-40B4-BE49-F238E27FC236}">
                <a16:creationId xmlns:a16="http://schemas.microsoft.com/office/drawing/2014/main" xmlns="" id="{F2116994-BE3E-6A43-9C15-E71BA8EC821F}"/>
              </a:ext>
            </a:extLst>
          </p:cNvPr>
          <p:cNvSpPr>
            <a:spLocks noGrp="1"/>
          </p:cNvSpPr>
          <p:nvPr>
            <p:ph type="pic" sz="quarter" idx="22" hasCustomPrompt="1"/>
          </p:nvPr>
        </p:nvSpPr>
        <p:spPr>
          <a:xfrm>
            <a:off x="6733755" y="184610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18" name="Slide Number Placeholder 5">
            <a:extLst>
              <a:ext uri="{FF2B5EF4-FFF2-40B4-BE49-F238E27FC236}">
                <a16:creationId xmlns:a16="http://schemas.microsoft.com/office/drawing/2014/main" xmlns="" id="{996B64B9-1DF0-4EE9-BAB5-72AFA94B9AFD}"/>
              </a:ext>
            </a:extLst>
          </p:cNvPr>
          <p:cNvSpPr txBox="1">
            <a:spLocks/>
          </p:cNvSpPr>
          <p:nvPr userDrawn="1"/>
        </p:nvSpPr>
        <p:spPr>
          <a:xfrm>
            <a:off x="105484" y="6509256"/>
            <a:ext cx="294460" cy="187367"/>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C71654-96A5-4280-94F3-931C61A9F92C}" type="slidenum">
              <a:rPr lang="en-US" smtClean="0"/>
              <a:pPr/>
              <a:t>‹#›</a:t>
            </a:fld>
            <a:endParaRPr lang="en-US" dirty="0"/>
          </a:p>
        </p:txBody>
      </p:sp>
      <p:sp>
        <p:nvSpPr>
          <p:cNvPr id="16" name="TextBox 15"/>
          <p:cNvSpPr txBox="1"/>
          <p:nvPr userDrawn="1"/>
        </p:nvSpPr>
        <p:spPr>
          <a:xfrm>
            <a:off x="9252402" y="6426476"/>
            <a:ext cx="2886636" cy="338554"/>
          </a:xfrm>
          <a:prstGeom prst="rect">
            <a:avLst/>
          </a:prstGeom>
          <a:noFill/>
        </p:spPr>
        <p:txBody>
          <a:bodyPr wrap="square" rtlCol="0">
            <a:spAutoFit/>
          </a:bodyPr>
          <a:lstStyle/>
          <a:p>
            <a:endParaRPr lang="en-US" sz="1600" dirty="0">
              <a:solidFill>
                <a:schemeClr val="tx1"/>
              </a:solidFill>
            </a:endParaRPr>
          </a:p>
        </p:txBody>
      </p:sp>
    </p:spTree>
    <p:extLst>
      <p:ext uri="{BB962C8B-B14F-4D97-AF65-F5344CB8AC3E}">
        <p14:creationId xmlns:p14="http://schemas.microsoft.com/office/powerpoint/2010/main" val="8914009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
        <p:nvSpPr>
          <p:cNvPr id="7" name="Rectangle 6">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xmlns="" id="{1B26B4BC-3D52-4C1C-85FB-226F0B5201F1}"/>
              </a:ext>
            </a:extLst>
          </p:cNvPr>
          <p:cNvSpPr/>
          <p:nvPr userDrawn="1"/>
        </p:nvSpPr>
        <p:spPr>
          <a:xfrm>
            <a:off x="184231" y="6455738"/>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xmlns="" id="{CEC6B25A-6AA2-46A7-84BE-5C907CA51B02}"/>
              </a:ext>
            </a:extLst>
          </p:cNvPr>
          <p:cNvSpPr>
            <a:spLocks noGrp="1"/>
          </p:cNvSpPr>
          <p:nvPr>
            <p:ph type="sldNum" sz="quarter" idx="12"/>
          </p:nvPr>
        </p:nvSpPr>
        <p:spPr>
          <a:xfrm>
            <a:off x="169822" y="650207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5" name="TextBox 14"/>
          <p:cNvSpPr txBox="1"/>
          <p:nvPr userDrawn="1"/>
        </p:nvSpPr>
        <p:spPr>
          <a:xfrm>
            <a:off x="9252402" y="6426476"/>
            <a:ext cx="2886636" cy="338554"/>
          </a:xfrm>
          <a:prstGeom prst="rect">
            <a:avLst/>
          </a:prstGeom>
          <a:noFill/>
        </p:spPr>
        <p:txBody>
          <a:bodyPr wrap="square" rtlCol="0">
            <a:spAutoFit/>
          </a:bodyPr>
          <a:lstStyle/>
          <a:p>
            <a:endParaRPr lang="en-US" sz="1600" dirty="0">
              <a:solidFill>
                <a:schemeClr val="tx1"/>
              </a:solidFill>
            </a:endParaRPr>
          </a:p>
        </p:txBody>
      </p:sp>
    </p:spTree>
    <p:extLst>
      <p:ext uri="{BB962C8B-B14F-4D97-AF65-F5344CB8AC3E}">
        <p14:creationId xmlns:p14="http://schemas.microsoft.com/office/powerpoint/2010/main" val="15647606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xmlns=""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9/12/19</a:t>
            </a:fld>
            <a:endParaRPr lang="en-US" noProof="0" dirty="0"/>
          </a:p>
        </p:txBody>
      </p:sp>
      <p:sp>
        <p:nvSpPr>
          <p:cNvPr id="5" name="Footer Placeholder 4">
            <a:extLst>
              <a:ext uri="{FF2B5EF4-FFF2-40B4-BE49-F238E27FC236}">
                <a16:creationId xmlns:a16="http://schemas.microsoft.com/office/drawing/2014/main" xmlns=""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xmlns=""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74" r:id="rId6"/>
    <p:sldLayoutId id="2147483662" r:id="rId7"/>
    <p:sldLayoutId id="2147483663" r:id="rId8"/>
    <p:sldLayoutId id="2147483654"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3.wdp"/><Relationship Id="rId5" Type="http://schemas.openxmlformats.org/officeDocument/2006/relationships/image" Target="../media/image31.png"/><Relationship Id="rId6" Type="http://schemas.microsoft.com/office/2007/relationships/hdphoto" Target="../media/hdphoto4.wdp"/><Relationship Id="rId7" Type="http://schemas.openxmlformats.org/officeDocument/2006/relationships/image" Target="../media/image32.png"/><Relationship Id="rId8" Type="http://schemas.microsoft.com/office/2007/relationships/hdphoto" Target="../media/hdphoto5.wdp"/><Relationship Id="rId9"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4.tif"/><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chart" Target="../charts/chart8.xml"/></Relationships>
</file>

<file path=ppt/slides/_rels/slide2.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jpg"/><Relationship Id="rId13" Type="http://schemas.openxmlformats.org/officeDocument/2006/relationships/image" Target="../media/image17.jpg"/><Relationship Id="rId14" Type="http://schemas.openxmlformats.org/officeDocument/2006/relationships/image" Target="../media/image18.jpg"/><Relationship Id="rId15" Type="http://schemas.openxmlformats.org/officeDocument/2006/relationships/image" Target="../media/image19.jpg"/><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tif"/><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9" Type="http://schemas.openxmlformats.org/officeDocument/2006/relationships/image" Target="../media/image13.jpg"/><Relationship Id="rId10"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chart" Target="../charts/char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tiff"/><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9.xml"/><Relationship Id="rId2"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chart" Target="../charts/char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2198AA37-E298-4CD8-9F0F-2123ACFD9653}"/>
              </a:ext>
            </a:extLst>
          </p:cNvPr>
          <p:cNvSpPr>
            <a:spLocks noGrp="1"/>
          </p:cNvSpPr>
          <p:nvPr>
            <p:ph type="subTitle" idx="1"/>
          </p:nvPr>
        </p:nvSpPr>
        <p:spPr/>
        <p:txBody>
          <a:bodyPr/>
          <a:lstStyle/>
          <a:p>
            <a:r>
              <a:rPr lang="en-US" sz="2000" dirty="0">
                <a:ea typeface="Tahoma" panose="020B0604030504040204" pitchFamily="34" charset="0"/>
                <a:cs typeface="Tahoma" panose="020B0604030504040204" pitchFamily="34" charset="0"/>
              </a:rPr>
              <a:t>Long-term outcomes from a cluster randomized trial and future directions</a:t>
            </a:r>
            <a:endParaRPr lang="en-US" sz="2000" dirty="0"/>
          </a:p>
        </p:txBody>
      </p:sp>
      <p:sp>
        <p:nvSpPr>
          <p:cNvPr id="6" name="Title 1">
            <a:extLst>
              <a:ext uri="{FF2B5EF4-FFF2-40B4-BE49-F238E27FC236}">
                <a16:creationId xmlns:a16="http://schemas.microsoft.com/office/drawing/2014/main" xmlns="" id="{998EF7BD-FE81-4B20-8DC5-0B3EB736F9F8}"/>
              </a:ext>
            </a:extLst>
          </p:cNvPr>
          <p:cNvSpPr txBox="1">
            <a:spLocks/>
          </p:cNvSpPr>
          <p:nvPr/>
        </p:nvSpPr>
        <p:spPr>
          <a:xfrm>
            <a:off x="6343650" y="308862"/>
            <a:ext cx="5621927" cy="39711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r>
              <a:rPr lang="en-US" sz="4000" cap="none" dirty="0" smtClean="0">
                <a:ea typeface="Tahoma" panose="020B0604030504040204" pitchFamily="34" charset="0"/>
                <a:cs typeface="Tahoma" panose="020B0604030504040204" pitchFamily="34" charset="0"/>
              </a:rPr>
              <a:t>Harnessing Technology for Screening and Intervention with Eating Disorders on College Campuses</a:t>
            </a:r>
            <a:endParaRPr lang="en-US" sz="4000" cap="none" dirty="0"/>
          </a:p>
        </p:txBody>
      </p:sp>
      <p:sp>
        <p:nvSpPr>
          <p:cNvPr id="7" name="Subtitle 2">
            <a:extLst>
              <a:ext uri="{FF2B5EF4-FFF2-40B4-BE49-F238E27FC236}">
                <a16:creationId xmlns:a16="http://schemas.microsoft.com/office/drawing/2014/main" xmlns="" id="{1AFF0EFE-C50F-44EB-8978-B97795477C9E}"/>
              </a:ext>
            </a:extLst>
          </p:cNvPr>
          <p:cNvSpPr txBox="1">
            <a:spLocks/>
          </p:cNvSpPr>
          <p:nvPr/>
        </p:nvSpPr>
        <p:spPr>
          <a:xfrm>
            <a:off x="6343650" y="4981011"/>
            <a:ext cx="4620837" cy="503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cap="all"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cap="none" dirty="0" smtClean="0">
                <a:solidFill>
                  <a:schemeClr val="bg1"/>
                </a:solidFill>
                <a:ea typeface="Tahoma" panose="020B0604030504040204" pitchFamily="34" charset="0"/>
                <a:cs typeface="Tahoma" panose="020B0604030504040204" pitchFamily="34" charset="0"/>
              </a:rPr>
              <a:t>Denise E. Wilfley, PhD &amp; </a:t>
            </a:r>
            <a:br>
              <a:rPr lang="en-US" cap="none" dirty="0" smtClean="0">
                <a:solidFill>
                  <a:schemeClr val="bg1"/>
                </a:solidFill>
                <a:ea typeface="Tahoma" panose="020B0604030504040204" pitchFamily="34" charset="0"/>
                <a:cs typeface="Tahoma" panose="020B0604030504040204" pitchFamily="34" charset="0"/>
              </a:rPr>
            </a:br>
            <a:r>
              <a:rPr lang="en-US" cap="none" dirty="0" smtClean="0">
                <a:solidFill>
                  <a:schemeClr val="bg1"/>
                </a:solidFill>
                <a:ea typeface="Tahoma" panose="020B0604030504040204" pitchFamily="34" charset="0"/>
                <a:cs typeface="Tahoma" panose="020B0604030504040204" pitchFamily="34" charset="0"/>
              </a:rPr>
              <a:t>Ellen E. Fitzsimmons-Craft, PhD</a:t>
            </a:r>
            <a:endParaRPr lang="en-US" cap="none" dirty="0">
              <a:solidFill>
                <a:schemeClr val="bg1"/>
              </a:solidFill>
            </a:endParaRPr>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588" t="-12859" r="-13337" b="1266"/>
          <a:stretch/>
        </p:blipFill>
        <p:spPr>
          <a:xfrm>
            <a:off x="1061227" y="1085850"/>
            <a:ext cx="4490531" cy="4605456"/>
          </a:xfrm>
        </p:spPr>
      </p:pic>
      <p:pic>
        <p:nvPicPr>
          <p:cNvPr id="9" name="Image" descr="Image"/>
          <p:cNvPicPr>
            <a:picLocks noChangeAspect="1"/>
          </p:cNvPicPr>
          <p:nvPr/>
        </p:nvPicPr>
        <p:blipFill rotWithShape="1">
          <a:blip r:embed="rId4">
            <a:extLst/>
          </a:blip>
          <a:srcRect r="50696"/>
          <a:stretch/>
        </p:blipFill>
        <p:spPr>
          <a:xfrm>
            <a:off x="2680760" y="1857376"/>
            <a:ext cx="1476904" cy="1067955"/>
          </a:xfrm>
          <a:prstGeom prst="rect">
            <a:avLst/>
          </a:prstGeom>
          <a:ln w="12700">
            <a:miter lim="400000"/>
          </a:ln>
        </p:spPr>
      </p:pic>
      <p:pic>
        <p:nvPicPr>
          <p:cNvPr id="10" name="Image" descr="Image"/>
          <p:cNvPicPr>
            <a:picLocks noChangeAspect="1"/>
          </p:cNvPicPr>
          <p:nvPr/>
        </p:nvPicPr>
        <p:blipFill rotWithShape="1">
          <a:blip r:embed="rId4">
            <a:extLst/>
          </a:blip>
          <a:srcRect l="49304"/>
          <a:stretch/>
        </p:blipFill>
        <p:spPr>
          <a:xfrm>
            <a:off x="2843212" y="2706386"/>
            <a:ext cx="1518579" cy="1067955"/>
          </a:xfrm>
          <a:prstGeom prst="rect">
            <a:avLst/>
          </a:prstGeom>
          <a:ln w="12700">
            <a:miter lim="400000"/>
          </a:ln>
        </p:spPr>
      </p:pic>
    </p:spTree>
    <p:extLst>
      <p:ext uri="{BB962C8B-B14F-4D97-AF65-F5344CB8AC3E}">
        <p14:creationId xmlns:p14="http://schemas.microsoft.com/office/powerpoint/2010/main" val="3167172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HBI: Design</a:t>
            </a:r>
            <a:endParaRPr lang="en-US" dirty="0"/>
          </a:p>
        </p:txBody>
      </p:sp>
      <p:sp>
        <p:nvSpPr>
          <p:cNvPr id="3" name="Content Placeholder 2"/>
          <p:cNvSpPr>
            <a:spLocks noGrp="1"/>
          </p:cNvSpPr>
          <p:nvPr>
            <p:ph idx="1"/>
          </p:nvPr>
        </p:nvSpPr>
        <p:spPr/>
        <p:txBody>
          <a:bodyPr/>
          <a:lstStyle/>
          <a:p>
            <a:r>
              <a:rPr lang="en-US" dirty="0"/>
              <a:t>Randomized 28 universities across the U.S. to receive SB-ED or referral to care as </a:t>
            </a:r>
            <a:r>
              <a:rPr lang="en-US" dirty="0" smtClean="0"/>
              <a:t>usual</a:t>
            </a:r>
            <a:endParaRPr lang="en-US" dirty="0"/>
          </a:p>
          <a:p>
            <a:r>
              <a:rPr lang="en-US" dirty="0"/>
              <a:t>All schools had access to </a:t>
            </a:r>
            <a:r>
              <a:rPr lang="en-US" dirty="0" smtClean="0"/>
              <a:t>Staying Fit </a:t>
            </a:r>
            <a:r>
              <a:rPr lang="en-US" dirty="0"/>
              <a:t>and Student Bodies-Classic </a:t>
            </a:r>
            <a:r>
              <a:rPr lang="en-US" dirty="0" smtClean="0"/>
              <a:t>for students at </a:t>
            </a:r>
            <a:r>
              <a:rPr lang="en-US" dirty="0"/>
              <a:t>low and high risk, </a:t>
            </a:r>
            <a:r>
              <a:rPr lang="en-US" dirty="0" smtClean="0"/>
              <a:t>respectively</a:t>
            </a:r>
          </a:p>
          <a:p>
            <a:r>
              <a:rPr lang="en-US" dirty="0" smtClean="0"/>
              <a:t>Recruitment </a:t>
            </a:r>
            <a:r>
              <a:rPr lang="en-US" dirty="0"/>
              <a:t>over the course of 3 </a:t>
            </a:r>
            <a:r>
              <a:rPr lang="en-US" dirty="0" smtClean="0"/>
              <a:t>years</a:t>
            </a:r>
            <a:endParaRPr lang="en-US" dirty="0"/>
          </a:p>
          <a:p>
            <a:r>
              <a:rPr lang="en-US" dirty="0" smtClean="0"/>
              <a:t>Assessment </a:t>
            </a:r>
            <a:r>
              <a:rPr lang="en-US" dirty="0"/>
              <a:t>timeline </a:t>
            </a:r>
            <a:r>
              <a:rPr lang="en-US" dirty="0" smtClean="0"/>
              <a:t>for</a:t>
            </a:r>
            <a:br>
              <a:rPr lang="en-US" dirty="0" smtClean="0"/>
            </a:br>
            <a:r>
              <a:rPr lang="en-US" dirty="0" smtClean="0"/>
              <a:t>females </a:t>
            </a:r>
            <a:r>
              <a:rPr lang="en-US" dirty="0"/>
              <a:t>with EDs who were randomized:</a:t>
            </a:r>
          </a:p>
          <a:p>
            <a:endParaRPr lang="en-US" dirty="0"/>
          </a:p>
        </p:txBody>
      </p:sp>
      <p:pic>
        <p:nvPicPr>
          <p:cNvPr id="7" name="Picture Placeholder 6"/>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7752" t="-18550" r="-5509" b="-21068"/>
          <a:stretch/>
        </p:blipFill>
        <p:spPr>
          <a:solidFill>
            <a:schemeClr val="bg1"/>
          </a:solidFill>
        </p:spPr>
      </p:pic>
      <p:sp>
        <p:nvSpPr>
          <p:cNvPr id="5" name="Slide Number Placeholder 4"/>
          <p:cNvSpPr>
            <a:spLocks noGrp="1"/>
          </p:cNvSpPr>
          <p:nvPr>
            <p:ph type="sldNum" sz="quarter" idx="12"/>
          </p:nvPr>
        </p:nvSpPr>
        <p:spPr/>
        <p:txBody>
          <a:bodyPr/>
          <a:lstStyle/>
          <a:p>
            <a:fld id="{9EC71654-96A5-4280-94F3-931C61A9F92C}" type="slidenum">
              <a:rPr lang="en-US" noProof="0" smtClean="0"/>
              <a:pPr/>
              <a:t>10</a:t>
            </a:fld>
            <a:endParaRPr lang="en-US" noProof="0" dirty="0"/>
          </a:p>
        </p:txBody>
      </p:sp>
      <p:graphicFrame>
        <p:nvGraphicFramePr>
          <p:cNvPr id="10" name="Diagram 9"/>
          <p:cNvGraphicFramePr/>
          <p:nvPr>
            <p:extLst>
              <p:ext uri="{D42A27DB-BD31-4B8C-83A1-F6EECF244321}">
                <p14:modId xmlns:p14="http://schemas.microsoft.com/office/powerpoint/2010/main" val="919386526"/>
              </p:ext>
            </p:extLst>
          </p:nvPr>
        </p:nvGraphicFramePr>
        <p:xfrm>
          <a:off x="5171371" y="4838897"/>
          <a:ext cx="6715829" cy="1147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922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1">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74168" y="1636295"/>
            <a:ext cx="4403558" cy="4355431"/>
          </a:xfrm>
          <a:prstGeom prst="rect">
            <a:avLst/>
          </a:prstGeom>
          <a:solidFill>
            <a:schemeClr val="bg2">
              <a:lumMod val="75000"/>
            </a:schemeClr>
          </a:solidFill>
          <a:ln w="28575">
            <a:solidFill>
              <a:schemeClr val="bg1"/>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xmlns="" id="{A1BB985D-7833-4E74-AA1C-E9A4BC3CC6D1}"/>
              </a:ext>
            </a:extLst>
          </p:cNvPr>
          <p:cNvSpPr>
            <a:spLocks noGrp="1"/>
          </p:cNvSpPr>
          <p:nvPr>
            <p:ph type="title"/>
          </p:nvPr>
        </p:nvSpPr>
        <p:spPr/>
        <p:txBody>
          <a:bodyPr/>
          <a:lstStyle/>
          <a:p>
            <a:r>
              <a:rPr lang="en-US" dirty="0" smtClean="0"/>
              <a:t>Intervention: </a:t>
            </a:r>
            <a:r>
              <a:rPr lang="en-US" dirty="0" err="1" smtClean="0"/>
              <a:t>sb-ed</a:t>
            </a:r>
            <a:endParaRPr lang="en-US" dirty="0"/>
          </a:p>
        </p:txBody>
      </p:sp>
      <p:pic>
        <p:nvPicPr>
          <p:cNvPr id="83" name="Picture Placeholder 82">
            <a:extLst>
              <a:ext uri="{FF2B5EF4-FFF2-40B4-BE49-F238E27FC236}">
                <a16:creationId xmlns:a16="http://schemas.microsoft.com/office/drawing/2014/main" xmlns="" id="{C881BE4E-5D69-E447-A036-5172F6570748}"/>
              </a:ext>
            </a:extLst>
          </p:cNvPr>
          <p:cNvPicPr>
            <a:picLocks noGrp="1" noChangeAspect="1"/>
          </p:cNvPicPr>
          <p:nvPr>
            <p:ph type="pic" sz="quarter" idx="17"/>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690627" y="1988373"/>
            <a:ext cx="502873" cy="502873"/>
          </a:xfrm>
        </p:spPr>
      </p:pic>
      <p:sp>
        <p:nvSpPr>
          <p:cNvPr id="7" name="Content Placeholder 6">
            <a:extLst>
              <a:ext uri="{FF2B5EF4-FFF2-40B4-BE49-F238E27FC236}">
                <a16:creationId xmlns:a16="http://schemas.microsoft.com/office/drawing/2014/main" xmlns="" id="{2E37A9B0-8DFC-4474-9F0A-612E661EF4EC}"/>
              </a:ext>
            </a:extLst>
          </p:cNvPr>
          <p:cNvSpPr>
            <a:spLocks noGrp="1"/>
          </p:cNvSpPr>
          <p:nvPr>
            <p:ph idx="15"/>
          </p:nvPr>
        </p:nvSpPr>
        <p:spPr>
          <a:xfrm>
            <a:off x="219280" y="2775112"/>
            <a:ext cx="3445566" cy="495389"/>
          </a:xfrm>
        </p:spPr>
        <p:txBody>
          <a:bodyPr/>
          <a:lstStyle/>
          <a:p>
            <a:r>
              <a:rPr lang="en-US" sz="2400" dirty="0" smtClean="0"/>
              <a:t>Format</a:t>
            </a:r>
            <a:endParaRPr lang="en-US" sz="2400" dirty="0"/>
          </a:p>
        </p:txBody>
      </p:sp>
      <p:sp>
        <p:nvSpPr>
          <p:cNvPr id="3" name="Content Placeholder 2">
            <a:extLst>
              <a:ext uri="{FF2B5EF4-FFF2-40B4-BE49-F238E27FC236}">
                <a16:creationId xmlns:a16="http://schemas.microsoft.com/office/drawing/2014/main" xmlns="" id="{09548D1D-2547-44FC-BACD-2BCD769E2662}"/>
              </a:ext>
            </a:extLst>
          </p:cNvPr>
          <p:cNvSpPr>
            <a:spLocks noGrp="1"/>
          </p:cNvSpPr>
          <p:nvPr>
            <p:ph idx="1"/>
          </p:nvPr>
        </p:nvSpPr>
        <p:spPr>
          <a:xfrm>
            <a:off x="323864" y="3312662"/>
            <a:ext cx="3445566" cy="2504663"/>
          </a:xfrm>
        </p:spPr>
        <p:txBody>
          <a:bodyPr>
            <a:normAutofit/>
          </a:bodyPr>
          <a:lstStyle/>
          <a:p>
            <a:pPr algn="l"/>
            <a:r>
              <a:rPr lang="en-US" sz="2400" dirty="0" smtClean="0"/>
              <a:t>9 online modules</a:t>
            </a:r>
          </a:p>
          <a:p>
            <a:pPr marL="285750" indent="-285750" algn="l">
              <a:buFont typeface="Arial" panose="020B0604020202020204" pitchFamily="34" charset="0"/>
              <a:buChar char="•"/>
            </a:pPr>
            <a:r>
              <a:rPr lang="en-US" sz="2400" dirty="0" smtClean="0"/>
              <a:t>Year 1: One session per week</a:t>
            </a:r>
          </a:p>
          <a:p>
            <a:pPr marL="285750" indent="-285750" algn="l">
              <a:buFont typeface="Arial" panose="020B0604020202020204" pitchFamily="34" charset="0"/>
              <a:buChar char="•"/>
            </a:pPr>
            <a:r>
              <a:rPr lang="en-US" sz="2400" dirty="0" smtClean="0"/>
              <a:t>Year 2 &amp; 3: 40 brief daily sessions</a:t>
            </a:r>
          </a:p>
          <a:p>
            <a:pPr marL="285750" indent="-285750" algn="l">
              <a:buFont typeface="Arial" panose="020B0604020202020204" pitchFamily="34" charset="0"/>
              <a:buChar char="•"/>
            </a:pPr>
            <a:endParaRPr lang="en-US" sz="2400" dirty="0"/>
          </a:p>
        </p:txBody>
      </p:sp>
      <p:pic>
        <p:nvPicPr>
          <p:cNvPr id="85" name="Picture Placeholder 84">
            <a:extLst>
              <a:ext uri="{FF2B5EF4-FFF2-40B4-BE49-F238E27FC236}">
                <a16:creationId xmlns:a16="http://schemas.microsoft.com/office/drawing/2014/main" xmlns="" id="{65FBD7DF-30E8-9042-8A0D-0F64C33E0B41}"/>
              </a:ext>
            </a:extLst>
          </p:cNvPr>
          <p:cNvPicPr>
            <a:picLocks noGrp="1" noChangeAspect="1"/>
          </p:cNvPicPr>
          <p:nvPr>
            <p:ph type="pic" sz="quarter" idx="19"/>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88481" y="1734112"/>
            <a:ext cx="502873" cy="502873"/>
          </a:xfrm>
        </p:spPr>
      </p:pic>
      <p:sp>
        <p:nvSpPr>
          <p:cNvPr id="8" name="Content Placeholder 7">
            <a:extLst>
              <a:ext uri="{FF2B5EF4-FFF2-40B4-BE49-F238E27FC236}">
                <a16:creationId xmlns:a16="http://schemas.microsoft.com/office/drawing/2014/main" xmlns="" id="{D78F2DCC-A50E-40A1-81F9-70371D4AA42F}"/>
              </a:ext>
            </a:extLst>
          </p:cNvPr>
          <p:cNvSpPr>
            <a:spLocks noGrp="1"/>
          </p:cNvSpPr>
          <p:nvPr>
            <p:ph idx="16"/>
          </p:nvPr>
        </p:nvSpPr>
        <p:spPr>
          <a:xfrm>
            <a:off x="8602278" y="2353451"/>
            <a:ext cx="3445566" cy="495389"/>
          </a:xfrm>
        </p:spPr>
        <p:txBody>
          <a:bodyPr/>
          <a:lstStyle/>
          <a:p>
            <a:r>
              <a:rPr lang="en-US" sz="2000" dirty="0" smtClean="0"/>
              <a:t>Guided intervention</a:t>
            </a:r>
            <a:endParaRPr lang="en-US" sz="2000" dirty="0"/>
          </a:p>
        </p:txBody>
      </p:sp>
      <p:sp>
        <p:nvSpPr>
          <p:cNvPr id="6" name="Content Placeholder 5">
            <a:extLst>
              <a:ext uri="{FF2B5EF4-FFF2-40B4-BE49-F238E27FC236}">
                <a16:creationId xmlns:a16="http://schemas.microsoft.com/office/drawing/2014/main" xmlns="" id="{5CD639B0-7991-4B2B-9E50-32064EB91255}"/>
              </a:ext>
            </a:extLst>
          </p:cNvPr>
          <p:cNvSpPr>
            <a:spLocks noGrp="1"/>
          </p:cNvSpPr>
          <p:nvPr>
            <p:ph idx="14"/>
          </p:nvPr>
        </p:nvSpPr>
        <p:spPr>
          <a:xfrm>
            <a:off x="8402791" y="2856478"/>
            <a:ext cx="3694964" cy="912367"/>
          </a:xfrm>
        </p:spPr>
        <p:txBody>
          <a:bodyPr>
            <a:normAutofit/>
          </a:bodyPr>
          <a:lstStyle/>
          <a:p>
            <a:pPr marL="342900" indent="-342900" algn="l">
              <a:buFont typeface="Arial" panose="020B0604020202020204" pitchFamily="34" charset="0"/>
              <a:buChar char="•"/>
            </a:pPr>
            <a:r>
              <a:rPr lang="en-US" sz="2000" dirty="0"/>
              <a:t>Each user assigned a personal coach to guide them through the </a:t>
            </a:r>
            <a:r>
              <a:rPr lang="en-US" sz="2000" dirty="0" smtClean="0"/>
              <a:t>intervention</a:t>
            </a:r>
            <a:endParaRPr lang="en-US" sz="2000" dirty="0"/>
          </a:p>
          <a:p>
            <a:endParaRPr lang="en-US" sz="2000" dirty="0"/>
          </a:p>
        </p:txBody>
      </p:sp>
      <p:sp>
        <p:nvSpPr>
          <p:cNvPr id="4" name="Slide Number Placeholder 3">
            <a:extLst>
              <a:ext uri="{FF2B5EF4-FFF2-40B4-BE49-F238E27FC236}">
                <a16:creationId xmlns:a16="http://schemas.microsoft.com/office/drawing/2014/main" xmlns="" id="{1B5E3677-5FC4-4712-BA70-5DBE574539E2}"/>
              </a:ext>
            </a:extLst>
          </p:cNvPr>
          <p:cNvSpPr>
            <a:spLocks noGrp="1"/>
          </p:cNvSpPr>
          <p:nvPr>
            <p:ph type="sldNum" sz="quarter" idx="12"/>
          </p:nvPr>
        </p:nvSpPr>
        <p:spPr/>
        <p:txBody>
          <a:bodyPr/>
          <a:lstStyle/>
          <a:p>
            <a:fld id="{9EC71654-96A5-4280-94F3-931C61A9F92C}" type="slidenum">
              <a:rPr lang="en-US" smtClean="0"/>
              <a:pPr/>
              <a:t>11</a:t>
            </a:fld>
            <a:endParaRPr lang="en-US" dirty="0"/>
          </a:p>
        </p:txBody>
      </p:sp>
      <p:sp>
        <p:nvSpPr>
          <p:cNvPr id="12" name="Content Placeholder 2">
            <a:extLst>
              <a:ext uri="{FF2B5EF4-FFF2-40B4-BE49-F238E27FC236}">
                <a16:creationId xmlns:a16="http://schemas.microsoft.com/office/drawing/2014/main" xmlns="" id="{09548D1D-2547-44FC-BACD-2BCD769E2662}"/>
              </a:ext>
            </a:extLst>
          </p:cNvPr>
          <p:cNvSpPr txBox="1">
            <a:spLocks/>
          </p:cNvSpPr>
          <p:nvPr/>
        </p:nvSpPr>
        <p:spPr>
          <a:xfrm>
            <a:off x="4368455" y="3516732"/>
            <a:ext cx="3445566" cy="2504663"/>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dirty="0" smtClean="0"/>
              <a:t>Extreme dietary restraint</a:t>
            </a:r>
          </a:p>
          <a:p>
            <a:pPr marL="342900" indent="-342900" algn="l">
              <a:buFont typeface="Arial" panose="020B0604020202020204" pitchFamily="34" charset="0"/>
              <a:buChar char="•"/>
            </a:pPr>
            <a:r>
              <a:rPr lang="en-US" sz="2400" dirty="0" smtClean="0"/>
              <a:t>Over-evaluation of shape and weight</a:t>
            </a:r>
          </a:p>
          <a:p>
            <a:pPr marL="342900" indent="-342900" algn="l">
              <a:buFont typeface="Arial" panose="020B0604020202020204" pitchFamily="34" charset="0"/>
              <a:buChar char="•"/>
            </a:pPr>
            <a:r>
              <a:rPr lang="en-US" sz="2400" dirty="0" smtClean="0"/>
              <a:t>Binge eating</a:t>
            </a:r>
          </a:p>
          <a:p>
            <a:pPr marL="342900" indent="-342900" algn="l">
              <a:buFont typeface="Arial" panose="020B0604020202020204" pitchFamily="34" charset="0"/>
              <a:buChar char="•"/>
            </a:pPr>
            <a:r>
              <a:rPr lang="en-US" sz="2400" dirty="0" smtClean="0"/>
              <a:t>Compensatory behaviors</a:t>
            </a:r>
            <a:endParaRPr lang="en-US" sz="2400" dirty="0"/>
          </a:p>
        </p:txBody>
      </p:sp>
      <p:pic>
        <p:nvPicPr>
          <p:cNvPr id="14" name="Picture Placeholder 82">
            <a:extLst>
              <a:ext uri="{FF2B5EF4-FFF2-40B4-BE49-F238E27FC236}">
                <a16:creationId xmlns:a16="http://schemas.microsoft.com/office/drawing/2014/main" xmlns="" id="{C881BE4E-5D69-E447-A036-5172F6570748}"/>
              </a:ext>
            </a:extLst>
          </p:cNvPr>
          <p:cNvPicPr>
            <a:picLocks noGrp="1" noChangeAspect="1"/>
          </p:cNvPicPr>
          <p:nvPr>
            <p:ph type="pic" sz="quarter" idx="17"/>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692763" y="1955586"/>
            <a:ext cx="502873" cy="502873"/>
          </a:xfrm>
        </p:spPr>
      </p:pic>
      <p:sp>
        <p:nvSpPr>
          <p:cNvPr id="15" name="Content Placeholder 6">
            <a:extLst>
              <a:ext uri="{FF2B5EF4-FFF2-40B4-BE49-F238E27FC236}">
                <a16:creationId xmlns:a16="http://schemas.microsoft.com/office/drawing/2014/main" xmlns="" id="{2E37A9B0-8DFC-4474-9F0A-612E661EF4EC}"/>
              </a:ext>
            </a:extLst>
          </p:cNvPr>
          <p:cNvSpPr txBox="1">
            <a:spLocks/>
          </p:cNvSpPr>
          <p:nvPr/>
        </p:nvSpPr>
        <p:spPr>
          <a:xfrm>
            <a:off x="4063006" y="2811946"/>
            <a:ext cx="4056464" cy="667253"/>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CBT program that targets key ED pathology:</a:t>
            </a:r>
            <a:endParaRPr lang="en-US" sz="2000" dirty="0"/>
          </a:p>
        </p:txBody>
      </p:sp>
      <p:sp>
        <p:nvSpPr>
          <p:cNvPr id="17" name="Oval 16">
            <a:extLst>
              <a:ext uri="{FF2B5EF4-FFF2-40B4-BE49-F238E27FC236}">
                <a16:creationId xmlns:a16="http://schemas.microsoft.com/office/drawing/2014/main" xmlns="" id="{8C1E0992-271E-4948-9461-C7AA54AF8FEA}"/>
              </a:ext>
            </a:extLst>
          </p:cNvPr>
          <p:cNvSpPr>
            <a:spLocks noChangeAspect="1"/>
          </p:cNvSpPr>
          <p:nvPr/>
        </p:nvSpPr>
        <p:spPr>
          <a:xfrm>
            <a:off x="5511368"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8" name="Picture Placeholder 82">
            <a:extLst>
              <a:ext uri="{FF2B5EF4-FFF2-40B4-BE49-F238E27FC236}">
                <a16:creationId xmlns:a16="http://schemas.microsoft.com/office/drawing/2014/main" xmlns="" id="{C881BE4E-5D69-E447-A036-5172F6570748}"/>
              </a:ext>
            </a:extLst>
          </p:cNvPr>
          <p:cNvPicPr>
            <a:picLocks noGrp="1" noChangeAspect="1"/>
          </p:cNvPicPr>
          <p:nvPr>
            <p:ph type="pic" sz="quarter" idx="17"/>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746815" y="1968436"/>
            <a:ext cx="422553" cy="502873"/>
          </a:xfrm>
        </p:spPr>
      </p:pic>
      <p:sp>
        <p:nvSpPr>
          <p:cNvPr id="10" name="TextBox 9"/>
          <p:cNvSpPr txBox="1"/>
          <p:nvPr/>
        </p:nvSpPr>
        <p:spPr>
          <a:xfrm>
            <a:off x="8481848" y="4831879"/>
            <a:ext cx="349120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Delivered on a platform hosted by the technology company, Lantern</a:t>
            </a:r>
            <a:endParaRPr lang="en-US" sz="2000" dirty="0"/>
          </a:p>
        </p:txBody>
      </p:sp>
      <p:pic>
        <p:nvPicPr>
          <p:cNvPr id="20" name="Screen Shot 2014-11-21 at 12.11.38 PM.png" descr="Screen Shot 2014-11-21 at 12.11.38 PM.png"/>
          <p:cNvPicPr>
            <a:picLocks noChangeAspect="1"/>
          </p:cNvPicPr>
          <p:nvPr/>
        </p:nvPicPr>
        <p:blipFill>
          <a:blip r:embed="rId9">
            <a:extLst/>
          </a:blip>
          <a:stretch>
            <a:fillRect/>
          </a:stretch>
        </p:blipFill>
        <p:spPr>
          <a:xfrm>
            <a:off x="9223971" y="3911874"/>
            <a:ext cx="2015269" cy="765005"/>
          </a:xfrm>
          <a:prstGeom prst="rect">
            <a:avLst/>
          </a:prstGeom>
          <a:ln w="12700">
            <a:miter lim="400000"/>
          </a:ln>
        </p:spPr>
      </p:pic>
      <p:cxnSp>
        <p:nvCxnSpPr>
          <p:cNvPr id="13" name="Straight Connector 12"/>
          <p:cNvCxnSpPr/>
          <p:nvPr/>
        </p:nvCxnSpPr>
        <p:spPr>
          <a:xfrm>
            <a:off x="8277725" y="3840359"/>
            <a:ext cx="39142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269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Intervention: SB-ED</a:t>
            </a:r>
            <a:endParaRPr lang="en-US" dirty="0"/>
          </a:p>
        </p:txBody>
      </p:sp>
      <p:grpSp>
        <p:nvGrpSpPr>
          <p:cNvPr id="4" name="Group 3"/>
          <p:cNvGrpSpPr>
            <a:grpSpLocks noChangeAspect="1"/>
          </p:cNvGrpSpPr>
          <p:nvPr/>
        </p:nvGrpSpPr>
        <p:grpSpPr>
          <a:xfrm>
            <a:off x="465896" y="1479665"/>
            <a:ext cx="2346053" cy="4188033"/>
            <a:chOff x="-46681" y="2559479"/>
            <a:chExt cx="3915723" cy="6990114"/>
          </a:xfrm>
        </p:grpSpPr>
        <p:pic>
          <p:nvPicPr>
            <p:cNvPr id="5" name="Image" descr="Image"/>
            <p:cNvPicPr>
              <a:picLocks noChangeAspect="1"/>
            </p:cNvPicPr>
            <p:nvPr/>
          </p:nvPicPr>
          <p:blipFill rotWithShape="1">
            <a:blip r:embed="rId3">
              <a:extLst/>
            </a:blip>
            <a:srcRect l="15045" r="15225"/>
            <a:stretch/>
          </p:blipFill>
          <p:spPr>
            <a:xfrm>
              <a:off x="-46681" y="2559479"/>
              <a:ext cx="3915723" cy="6990114"/>
            </a:xfrm>
            <a:prstGeom prst="rect">
              <a:avLst/>
            </a:prstGeom>
            <a:ln w="12700">
              <a:miter lim="400000"/>
            </a:ln>
          </p:spPr>
        </p:pic>
        <p:pic>
          <p:nvPicPr>
            <p:cNvPr id="6" name="IMG_3846.PNG" descr="IMG_3846.PNG"/>
            <p:cNvPicPr>
              <a:picLocks noChangeAspect="1"/>
            </p:cNvPicPr>
            <p:nvPr/>
          </p:nvPicPr>
          <p:blipFill>
            <a:blip r:embed="rId4">
              <a:extLst/>
            </a:blip>
            <a:stretch>
              <a:fillRect/>
            </a:stretch>
          </p:blipFill>
          <p:spPr>
            <a:xfrm>
              <a:off x="409109" y="3373798"/>
              <a:ext cx="3084855" cy="5361472"/>
            </a:xfrm>
            <a:prstGeom prst="rect">
              <a:avLst/>
            </a:prstGeom>
            <a:ln w="12700">
              <a:miter lim="400000"/>
            </a:ln>
          </p:spPr>
        </p:pic>
      </p:grpSp>
      <p:grpSp>
        <p:nvGrpSpPr>
          <p:cNvPr id="7" name="Group 6"/>
          <p:cNvGrpSpPr>
            <a:grpSpLocks noChangeAspect="1"/>
          </p:cNvGrpSpPr>
          <p:nvPr/>
        </p:nvGrpSpPr>
        <p:grpSpPr>
          <a:xfrm>
            <a:off x="3481385" y="1507271"/>
            <a:ext cx="2322548" cy="4188033"/>
            <a:chOff x="4625222" y="2559479"/>
            <a:chExt cx="3876491" cy="6990114"/>
          </a:xfrm>
        </p:grpSpPr>
        <p:pic>
          <p:nvPicPr>
            <p:cNvPr id="8" name="Image" descr="Image"/>
            <p:cNvPicPr>
              <a:picLocks noChangeAspect="1"/>
            </p:cNvPicPr>
            <p:nvPr/>
          </p:nvPicPr>
          <p:blipFill rotWithShape="1">
            <a:blip r:embed="rId3">
              <a:extLst/>
            </a:blip>
            <a:srcRect l="16591" r="14378"/>
            <a:stretch/>
          </p:blipFill>
          <p:spPr>
            <a:xfrm>
              <a:off x="4625222" y="2559479"/>
              <a:ext cx="3876491" cy="6990114"/>
            </a:xfrm>
            <a:prstGeom prst="rect">
              <a:avLst/>
            </a:prstGeom>
            <a:ln w="12700">
              <a:miter lim="400000"/>
            </a:ln>
          </p:spPr>
        </p:pic>
        <p:pic>
          <p:nvPicPr>
            <p:cNvPr id="9" name="IMG_3903.PNG" descr="IMG_3903.PNG"/>
            <p:cNvPicPr>
              <a:picLocks noChangeAspect="1"/>
            </p:cNvPicPr>
            <p:nvPr/>
          </p:nvPicPr>
          <p:blipFill>
            <a:blip r:embed="rId5">
              <a:extLst/>
            </a:blip>
            <a:stretch>
              <a:fillRect/>
            </a:stretch>
          </p:blipFill>
          <p:spPr>
            <a:xfrm>
              <a:off x="4932624" y="3300848"/>
              <a:ext cx="3096351" cy="5507375"/>
            </a:xfrm>
            <a:prstGeom prst="rect">
              <a:avLst/>
            </a:prstGeom>
            <a:ln w="12700">
              <a:miter lim="400000"/>
            </a:ln>
          </p:spPr>
        </p:pic>
      </p:grpSp>
      <p:grpSp>
        <p:nvGrpSpPr>
          <p:cNvPr id="10" name="Group 9"/>
          <p:cNvGrpSpPr>
            <a:grpSpLocks noChangeAspect="1"/>
          </p:cNvGrpSpPr>
          <p:nvPr/>
        </p:nvGrpSpPr>
        <p:grpSpPr>
          <a:xfrm>
            <a:off x="6597340" y="1495647"/>
            <a:ext cx="2044932" cy="4188033"/>
            <a:chOff x="161415" y="2258043"/>
            <a:chExt cx="3413132" cy="6990114"/>
          </a:xfrm>
        </p:grpSpPr>
        <p:pic>
          <p:nvPicPr>
            <p:cNvPr id="11" name="Image" descr="Image"/>
            <p:cNvPicPr>
              <a:picLocks noChangeAspect="1"/>
            </p:cNvPicPr>
            <p:nvPr/>
          </p:nvPicPr>
          <p:blipFill rotWithShape="1">
            <a:blip r:embed="rId3">
              <a:extLst/>
            </a:blip>
            <a:srcRect l="19481" r="19740"/>
            <a:stretch/>
          </p:blipFill>
          <p:spPr>
            <a:xfrm>
              <a:off x="161415" y="2258043"/>
              <a:ext cx="3413132" cy="6990114"/>
            </a:xfrm>
            <a:prstGeom prst="rect">
              <a:avLst/>
            </a:prstGeom>
            <a:ln w="12700">
              <a:miter lim="400000"/>
            </a:ln>
          </p:spPr>
        </p:pic>
        <p:pic>
          <p:nvPicPr>
            <p:cNvPr id="12" name="IMG_3907.PNG" descr="IMG_3907.PNG"/>
            <p:cNvPicPr>
              <a:picLocks noChangeAspect="1"/>
            </p:cNvPicPr>
            <p:nvPr/>
          </p:nvPicPr>
          <p:blipFill>
            <a:blip r:embed="rId6">
              <a:extLst/>
            </a:blip>
            <a:stretch>
              <a:fillRect/>
            </a:stretch>
          </p:blipFill>
          <p:spPr>
            <a:xfrm>
              <a:off x="343599" y="3028755"/>
              <a:ext cx="3063356" cy="5448690"/>
            </a:xfrm>
            <a:prstGeom prst="rect">
              <a:avLst/>
            </a:prstGeom>
            <a:ln w="12700">
              <a:miter lim="400000"/>
            </a:ln>
          </p:spPr>
        </p:pic>
      </p:grpSp>
      <p:grpSp>
        <p:nvGrpSpPr>
          <p:cNvPr id="13" name="Group 12"/>
          <p:cNvGrpSpPr>
            <a:grpSpLocks noChangeAspect="1"/>
          </p:cNvGrpSpPr>
          <p:nvPr/>
        </p:nvGrpSpPr>
        <p:grpSpPr>
          <a:xfrm>
            <a:off x="9570476" y="1468344"/>
            <a:ext cx="2128058" cy="4188033"/>
            <a:chOff x="9327413" y="2258043"/>
            <a:chExt cx="3551875" cy="6990114"/>
          </a:xfrm>
        </p:grpSpPr>
        <p:pic>
          <p:nvPicPr>
            <p:cNvPr id="14" name="Image" descr="Image"/>
            <p:cNvPicPr>
              <a:picLocks noChangeAspect="1"/>
            </p:cNvPicPr>
            <p:nvPr/>
          </p:nvPicPr>
          <p:blipFill rotWithShape="1">
            <a:blip r:embed="rId3">
              <a:extLst/>
            </a:blip>
            <a:srcRect l="18018" r="18731"/>
            <a:stretch/>
          </p:blipFill>
          <p:spPr>
            <a:xfrm>
              <a:off x="9327413" y="2258043"/>
              <a:ext cx="3551875" cy="6990114"/>
            </a:xfrm>
            <a:prstGeom prst="rect">
              <a:avLst/>
            </a:prstGeom>
            <a:ln w="12700">
              <a:miter lim="400000"/>
            </a:ln>
          </p:spPr>
        </p:pic>
        <p:pic>
          <p:nvPicPr>
            <p:cNvPr id="15" name="IMG_3848.PNG" descr="IMG_3848.PNG"/>
            <p:cNvPicPr>
              <a:picLocks noChangeAspect="1"/>
            </p:cNvPicPr>
            <p:nvPr/>
          </p:nvPicPr>
          <p:blipFill>
            <a:blip r:embed="rId7">
              <a:extLst/>
            </a:blip>
            <a:stretch>
              <a:fillRect/>
            </a:stretch>
          </p:blipFill>
          <p:spPr>
            <a:xfrm>
              <a:off x="9581611" y="3010911"/>
              <a:ext cx="3083422" cy="5484378"/>
            </a:xfrm>
            <a:prstGeom prst="rect">
              <a:avLst/>
            </a:prstGeom>
            <a:ln w="12700">
              <a:miter lim="400000"/>
            </a:ln>
          </p:spPr>
        </p:pic>
      </p:grpSp>
      <p:grpSp>
        <p:nvGrpSpPr>
          <p:cNvPr id="18" name="Group 17"/>
          <p:cNvGrpSpPr/>
          <p:nvPr/>
        </p:nvGrpSpPr>
        <p:grpSpPr>
          <a:xfrm>
            <a:off x="361207" y="5732445"/>
            <a:ext cx="2571059" cy="979464"/>
            <a:chOff x="8" y="2909295"/>
            <a:chExt cx="3027897" cy="1344826"/>
          </a:xfrm>
          <a:solidFill>
            <a:schemeClr val="accent1">
              <a:lumMod val="20000"/>
              <a:lumOff val="80000"/>
            </a:schemeClr>
          </a:solidFill>
        </p:grpSpPr>
        <p:sp>
          <p:nvSpPr>
            <p:cNvPr id="19" name="Rounded Rectangle 18"/>
            <p:cNvSpPr/>
            <p:nvPr/>
          </p:nvSpPr>
          <p:spPr>
            <a:xfrm>
              <a:off x="8" y="2909295"/>
              <a:ext cx="3027897" cy="1344826"/>
            </a:xfrm>
            <a:prstGeom prst="roundRect">
              <a:avLst>
                <a:gd name="adj" fmla="val 10000"/>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Rounded Rectangle 4"/>
            <p:cNvSpPr txBox="1"/>
            <p:nvPr/>
          </p:nvSpPr>
          <p:spPr>
            <a:xfrm>
              <a:off x="39397" y="2948684"/>
              <a:ext cx="2949119" cy="126604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Meal planning &amp; trackin</a:t>
              </a:r>
              <a:r>
                <a:rPr lang="en-US" sz="2400" dirty="0" smtClean="0"/>
                <a:t>g </a:t>
              </a:r>
              <a:r>
                <a:rPr lang="en-US" sz="2400" kern="1200" dirty="0" smtClean="0"/>
                <a:t>tools</a:t>
              </a:r>
              <a:endParaRPr lang="en-US" sz="2400" kern="1200" dirty="0"/>
            </a:p>
          </p:txBody>
        </p:sp>
      </p:grpSp>
      <p:grpSp>
        <p:nvGrpSpPr>
          <p:cNvPr id="21" name="Group 20"/>
          <p:cNvGrpSpPr/>
          <p:nvPr/>
        </p:nvGrpSpPr>
        <p:grpSpPr>
          <a:xfrm>
            <a:off x="3357130" y="5738670"/>
            <a:ext cx="2571059" cy="979464"/>
            <a:chOff x="8" y="2909295"/>
            <a:chExt cx="3027897" cy="1344826"/>
          </a:xfrm>
          <a:solidFill>
            <a:schemeClr val="accent1">
              <a:lumMod val="20000"/>
              <a:lumOff val="80000"/>
            </a:schemeClr>
          </a:solidFill>
        </p:grpSpPr>
        <p:sp>
          <p:nvSpPr>
            <p:cNvPr id="22" name="Rounded Rectangle 21"/>
            <p:cNvSpPr/>
            <p:nvPr/>
          </p:nvSpPr>
          <p:spPr>
            <a:xfrm>
              <a:off x="8" y="2909295"/>
              <a:ext cx="3027897" cy="1344826"/>
            </a:xfrm>
            <a:prstGeom prst="roundRect">
              <a:avLst>
                <a:gd name="adj" fmla="val 10000"/>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Rounded Rectangle 4"/>
            <p:cNvSpPr txBox="1"/>
            <p:nvPr/>
          </p:nvSpPr>
          <p:spPr>
            <a:xfrm>
              <a:off x="39397" y="2948684"/>
              <a:ext cx="2949119" cy="126604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mn-lt"/>
                </a:rPr>
                <a:t>Self-monitoring logs</a:t>
              </a:r>
              <a:endParaRPr lang="en-US" sz="2400" kern="1200" dirty="0">
                <a:latin typeface="+mn-lt"/>
              </a:endParaRPr>
            </a:p>
          </p:txBody>
        </p:sp>
      </p:grpSp>
      <p:grpSp>
        <p:nvGrpSpPr>
          <p:cNvPr id="24" name="Group 23"/>
          <p:cNvGrpSpPr/>
          <p:nvPr/>
        </p:nvGrpSpPr>
        <p:grpSpPr>
          <a:xfrm>
            <a:off x="6353053" y="5732445"/>
            <a:ext cx="2571059" cy="979464"/>
            <a:chOff x="8" y="2909295"/>
            <a:chExt cx="3027897" cy="1344826"/>
          </a:xfrm>
          <a:solidFill>
            <a:schemeClr val="accent1">
              <a:lumMod val="20000"/>
              <a:lumOff val="80000"/>
            </a:schemeClr>
          </a:solidFill>
        </p:grpSpPr>
        <p:sp>
          <p:nvSpPr>
            <p:cNvPr id="25" name="Rounded Rectangle 24"/>
            <p:cNvSpPr/>
            <p:nvPr/>
          </p:nvSpPr>
          <p:spPr>
            <a:xfrm>
              <a:off x="8" y="2909295"/>
              <a:ext cx="3027897" cy="1344826"/>
            </a:xfrm>
            <a:prstGeom prst="roundRect">
              <a:avLst>
                <a:gd name="adj" fmla="val 10000"/>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6" name="Rounded Rectangle 4"/>
            <p:cNvSpPr txBox="1"/>
            <p:nvPr/>
          </p:nvSpPr>
          <p:spPr>
            <a:xfrm>
              <a:off x="39397" y="2948684"/>
              <a:ext cx="2949119" cy="126604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mn-lt"/>
                </a:rPr>
                <a:t>Psychoeducational content</a:t>
              </a:r>
              <a:endParaRPr lang="en-US" sz="2400" kern="1200" dirty="0">
                <a:latin typeface="+mn-lt"/>
              </a:endParaRPr>
            </a:p>
          </p:txBody>
        </p:sp>
      </p:grpSp>
      <p:grpSp>
        <p:nvGrpSpPr>
          <p:cNvPr id="27" name="Group 26"/>
          <p:cNvGrpSpPr/>
          <p:nvPr/>
        </p:nvGrpSpPr>
        <p:grpSpPr>
          <a:xfrm>
            <a:off x="9348976" y="5715374"/>
            <a:ext cx="2571059" cy="979464"/>
            <a:chOff x="8" y="2909295"/>
            <a:chExt cx="3027897" cy="1344826"/>
          </a:xfrm>
          <a:solidFill>
            <a:schemeClr val="accent1">
              <a:lumMod val="20000"/>
              <a:lumOff val="80000"/>
            </a:schemeClr>
          </a:solidFill>
        </p:grpSpPr>
        <p:sp>
          <p:nvSpPr>
            <p:cNvPr id="28" name="Rounded Rectangle 27"/>
            <p:cNvSpPr/>
            <p:nvPr/>
          </p:nvSpPr>
          <p:spPr>
            <a:xfrm>
              <a:off x="8" y="2909295"/>
              <a:ext cx="3027897" cy="1344826"/>
            </a:xfrm>
            <a:prstGeom prst="roundRect">
              <a:avLst>
                <a:gd name="adj" fmla="val 10000"/>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9" name="Rounded Rectangle 4"/>
            <p:cNvSpPr txBox="1"/>
            <p:nvPr/>
          </p:nvSpPr>
          <p:spPr>
            <a:xfrm>
              <a:off x="39397" y="2948684"/>
              <a:ext cx="2949119" cy="126604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mn-lt"/>
                </a:rPr>
                <a:t>Coach messaging</a:t>
              </a:r>
              <a:endParaRPr lang="en-US" sz="2400" kern="1200" dirty="0">
                <a:latin typeface="+mn-lt"/>
              </a:endParaRPr>
            </a:p>
          </p:txBody>
        </p:sp>
      </p:grpSp>
    </p:spTree>
    <p:extLst>
      <p:ext uri="{BB962C8B-B14F-4D97-AF65-F5344CB8AC3E}">
        <p14:creationId xmlns:p14="http://schemas.microsoft.com/office/powerpoint/2010/main" val="462157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32B532-EB3E-428B-9224-EFA237D16A73}"/>
              </a:ext>
            </a:extLst>
          </p:cNvPr>
          <p:cNvSpPr>
            <a:spLocks noGrp="1"/>
          </p:cNvSpPr>
          <p:nvPr>
            <p:ph type="title"/>
          </p:nvPr>
        </p:nvSpPr>
        <p:spPr/>
        <p:txBody>
          <a:bodyPr/>
          <a:lstStyle/>
          <a:p>
            <a:r>
              <a:rPr lang="en-US" dirty="0" smtClean="0"/>
              <a:t>participants</a:t>
            </a:r>
            <a:endParaRPr lang="en-US" dirty="0"/>
          </a:p>
        </p:txBody>
      </p:sp>
      <p:sp>
        <p:nvSpPr>
          <p:cNvPr id="3" name="Slide Number Placeholder 2">
            <a:extLst>
              <a:ext uri="{FF2B5EF4-FFF2-40B4-BE49-F238E27FC236}">
                <a16:creationId xmlns:a16="http://schemas.microsoft.com/office/drawing/2014/main" xmlns="" id="{EB5F9B50-CED9-4961-91E8-058BE256771F}"/>
              </a:ext>
            </a:extLst>
          </p:cNvPr>
          <p:cNvSpPr>
            <a:spLocks noGrp="1"/>
          </p:cNvSpPr>
          <p:nvPr>
            <p:ph type="sldNum" sz="quarter" idx="12"/>
          </p:nvPr>
        </p:nvSpPr>
        <p:spPr/>
        <p:txBody>
          <a:bodyPr/>
          <a:lstStyle/>
          <a:p>
            <a:fld id="{9EC71654-96A5-4280-94F3-931C61A9F92C}" type="slidenum">
              <a:rPr lang="en-US" smtClean="0"/>
              <a:pPr/>
              <a:t>13</a:t>
            </a:fld>
            <a:endParaRPr lang="en-US" dirty="0"/>
          </a:p>
        </p:txBody>
      </p:sp>
      <p:graphicFrame>
        <p:nvGraphicFramePr>
          <p:cNvPr id="7" name="Chart 6"/>
          <p:cNvGraphicFramePr/>
          <p:nvPr>
            <p:extLst>
              <p:ext uri="{D42A27DB-BD31-4B8C-83A1-F6EECF244321}">
                <p14:modId xmlns:p14="http://schemas.microsoft.com/office/powerpoint/2010/main" val="1103087749"/>
              </p:ext>
            </p:extLst>
          </p:nvPr>
        </p:nvGraphicFramePr>
        <p:xfrm>
          <a:off x="6210237" y="1166957"/>
          <a:ext cx="5917594" cy="506930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17051" y="1556084"/>
            <a:ext cx="6516011" cy="3785652"/>
          </a:xfrm>
          <a:prstGeom prst="rect">
            <a:avLst/>
          </a:prstGeom>
          <a:noFill/>
        </p:spPr>
        <p:txBody>
          <a:bodyPr wrap="square" rtlCol="0">
            <a:spAutoFit/>
          </a:bodyPr>
          <a:lstStyle/>
          <a:p>
            <a:r>
              <a:rPr lang="en-US" sz="2800" b="1" dirty="0"/>
              <a:t>N=690</a:t>
            </a:r>
            <a:r>
              <a:rPr lang="en-US" sz="2800" dirty="0"/>
              <a:t>; Intervention: n=385, Control: n=305 </a:t>
            </a:r>
          </a:p>
          <a:p>
            <a:pPr marL="457200" indent="-457200">
              <a:buFont typeface="Arial" panose="020B0604020202020204" pitchFamily="34" charset="0"/>
              <a:buChar char="•"/>
            </a:pPr>
            <a:r>
              <a:rPr lang="en-US" sz="2800" dirty="0"/>
              <a:t>Age: 22.1 (SD=4.8)</a:t>
            </a:r>
          </a:p>
          <a:p>
            <a:pPr marL="457200" indent="-457200">
              <a:buFont typeface="Arial" panose="020B0604020202020204" pitchFamily="34" charset="0"/>
              <a:buChar char="•"/>
            </a:pPr>
            <a:r>
              <a:rPr lang="en-US" sz="2800" dirty="0"/>
              <a:t>74% </a:t>
            </a:r>
            <a:r>
              <a:rPr lang="en-US" sz="2800" dirty="0" smtClean="0"/>
              <a:t>undergraduate</a:t>
            </a:r>
          </a:p>
          <a:p>
            <a:pPr marL="457200" indent="-457200">
              <a:buFont typeface="Arial" panose="020B0604020202020204" pitchFamily="34" charset="0"/>
              <a:buChar char="•"/>
            </a:pPr>
            <a:r>
              <a:rPr lang="en-US" sz="2800" dirty="0" smtClean="0"/>
              <a:t>Race</a:t>
            </a:r>
            <a:r>
              <a:rPr lang="en-US" sz="2800" dirty="0"/>
              <a:t>: 60.0% White, 17.1% Asian, 5.4% Black/African American, 14.5% other/ </a:t>
            </a:r>
            <a:r>
              <a:rPr lang="en-US" sz="2800" dirty="0" smtClean="0"/>
              <a:t>multiracial</a:t>
            </a:r>
          </a:p>
          <a:p>
            <a:pPr marL="457200" indent="-457200">
              <a:buFont typeface="Arial" panose="020B0604020202020204" pitchFamily="34" charset="0"/>
              <a:buChar char="•"/>
            </a:pPr>
            <a:r>
              <a:rPr lang="en-US" sz="2800" dirty="0" smtClean="0"/>
              <a:t>Ethnicity</a:t>
            </a:r>
            <a:r>
              <a:rPr lang="en-US" sz="2800" dirty="0"/>
              <a:t>: 17.4% </a:t>
            </a:r>
            <a:r>
              <a:rPr lang="en-US" sz="2800" dirty="0" smtClean="0"/>
              <a:t>Hispanic</a:t>
            </a:r>
          </a:p>
          <a:p>
            <a:pPr marL="457200" indent="-457200">
              <a:buFont typeface="Arial" panose="020B0604020202020204" pitchFamily="34" charset="0"/>
              <a:buChar char="•"/>
            </a:pPr>
            <a:r>
              <a:rPr lang="en-US" sz="2800" dirty="0" smtClean="0"/>
              <a:t>BMI</a:t>
            </a:r>
            <a:r>
              <a:rPr lang="en-US" sz="2800" dirty="0"/>
              <a:t>: 25.7 (SD=6.02)</a:t>
            </a:r>
          </a:p>
          <a:p>
            <a:endParaRPr lang="en-US" sz="1600" dirty="0"/>
          </a:p>
        </p:txBody>
      </p:sp>
    </p:spTree>
    <p:extLst>
      <p:ext uri="{BB962C8B-B14F-4D97-AF65-F5344CB8AC3E}">
        <p14:creationId xmlns:p14="http://schemas.microsoft.com/office/powerpoint/2010/main" val="116993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14</a:t>
            </a:fld>
            <a:endParaRPr lang="en-US" noProof="0" dirty="0"/>
          </a:p>
        </p:txBody>
      </p:sp>
      <p:sp>
        <p:nvSpPr>
          <p:cNvPr id="3" name="Content Placeholder 2"/>
          <p:cNvSpPr>
            <a:spLocks noGrp="1"/>
          </p:cNvSpPr>
          <p:nvPr>
            <p:ph idx="1"/>
          </p:nvPr>
        </p:nvSpPr>
        <p:spPr>
          <a:xfrm>
            <a:off x="515938" y="1552908"/>
            <a:ext cx="10837862" cy="4783723"/>
          </a:xfrm>
        </p:spPr>
        <p:txBody>
          <a:bodyPr>
            <a:noAutofit/>
          </a:bodyPr>
          <a:lstStyle/>
          <a:p>
            <a:pPr marL="373379" indent="-373379" defTabSz="490727">
              <a:spcBef>
                <a:spcPts val="3500"/>
              </a:spcBef>
              <a:defRPr sz="2688"/>
            </a:pPr>
            <a:r>
              <a:rPr lang="en-US" sz="2400" dirty="0"/>
              <a:t>Mixed effects models were used to account for the nested structure of multiple assessment points for each individual participant, nested within university groups </a:t>
            </a:r>
          </a:p>
          <a:p>
            <a:pPr marL="373379" indent="-373379" defTabSz="490727">
              <a:spcBef>
                <a:spcPts val="3500"/>
              </a:spcBef>
              <a:defRPr sz="2688"/>
            </a:pPr>
            <a:r>
              <a:rPr lang="en-US" sz="2400" dirty="0"/>
              <a:t>R</a:t>
            </a:r>
            <a:r>
              <a:rPr lang="en-US" sz="2400" dirty="0" smtClean="0"/>
              <a:t>endered </a:t>
            </a:r>
            <a:r>
              <a:rPr lang="en-US" sz="2400" dirty="0"/>
              <a:t>intent to treat analysis estimates of</a:t>
            </a:r>
            <a:r>
              <a:rPr lang="en-US" sz="2400" dirty="0" smtClean="0"/>
              <a:t>:</a:t>
            </a:r>
          </a:p>
          <a:p>
            <a:pPr marL="746759" lvl="1" indent="-373379" defTabSz="490727">
              <a:spcBef>
                <a:spcPts val="3500"/>
              </a:spcBef>
              <a:defRPr sz="2688"/>
            </a:pPr>
            <a:r>
              <a:rPr lang="en-US" sz="2300" dirty="0" smtClean="0"/>
              <a:t>Intervention effects on </a:t>
            </a:r>
            <a:r>
              <a:rPr lang="en-US" sz="2300" dirty="0"/>
              <a:t>change between baseline and </a:t>
            </a:r>
            <a:r>
              <a:rPr lang="en-US" sz="2300" dirty="0" smtClean="0"/>
              <a:t>post</a:t>
            </a:r>
          </a:p>
          <a:p>
            <a:pPr marL="746759" lvl="1" indent="-373379" defTabSz="490727">
              <a:spcBef>
                <a:spcPts val="3500"/>
              </a:spcBef>
              <a:defRPr sz="2688"/>
            </a:pPr>
            <a:r>
              <a:rPr lang="en-US" sz="2300" dirty="0" smtClean="0"/>
              <a:t>Intervention </a:t>
            </a:r>
            <a:r>
              <a:rPr lang="en-US" sz="2300" dirty="0"/>
              <a:t>effects on change between baseline and long-term follow-up (averaged across 1- and </a:t>
            </a:r>
            <a:r>
              <a:rPr lang="en-US" sz="2300" dirty="0" smtClean="0"/>
              <a:t>2-year follow-ups)</a:t>
            </a:r>
            <a:endParaRPr lang="en-US" sz="2300" dirty="0"/>
          </a:p>
          <a:p>
            <a:pPr marL="830579" lvl="1" indent="-373379" defTabSz="490727">
              <a:spcBef>
                <a:spcPts val="3500"/>
              </a:spcBef>
              <a:defRPr sz="2688"/>
            </a:pPr>
            <a:endParaRPr lang="en-US" sz="2000" dirty="0"/>
          </a:p>
        </p:txBody>
      </p:sp>
      <p:sp>
        <p:nvSpPr>
          <p:cNvPr id="4" name="Title 3"/>
          <p:cNvSpPr>
            <a:spLocks noGrp="1"/>
          </p:cNvSpPr>
          <p:nvPr>
            <p:ph type="title"/>
          </p:nvPr>
        </p:nvSpPr>
        <p:spPr/>
        <p:txBody>
          <a:bodyPr/>
          <a:lstStyle/>
          <a:p>
            <a:r>
              <a:rPr lang="en-US" dirty="0" smtClean="0"/>
              <a:t>Analytic Strategy</a:t>
            </a:r>
            <a:endParaRPr lang="en-US" dirty="0"/>
          </a:p>
        </p:txBody>
      </p:sp>
    </p:spTree>
    <p:extLst>
      <p:ext uri="{BB962C8B-B14F-4D97-AF65-F5344CB8AC3E}">
        <p14:creationId xmlns:p14="http://schemas.microsoft.com/office/powerpoint/2010/main" val="3360908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15</a:t>
            </a:fld>
            <a:endParaRPr lang="en-US" noProof="0" dirty="0"/>
          </a:p>
        </p:txBody>
      </p:sp>
      <p:sp>
        <p:nvSpPr>
          <p:cNvPr id="3" name="Title 2"/>
          <p:cNvSpPr>
            <a:spLocks noGrp="1"/>
          </p:cNvSpPr>
          <p:nvPr>
            <p:ph type="title"/>
          </p:nvPr>
        </p:nvSpPr>
        <p:spPr>
          <a:xfrm>
            <a:off x="839788" y="457200"/>
            <a:ext cx="4114984" cy="1600200"/>
          </a:xfrm>
        </p:spPr>
        <p:txBody>
          <a:bodyPr>
            <a:normAutofit/>
          </a:bodyPr>
          <a:lstStyle/>
          <a:p>
            <a:r>
              <a:rPr lang="en-US" dirty="0" smtClean="0"/>
              <a:t>MAIN OUTCOME: ED PSYCHOPATHOLOGY</a:t>
            </a:r>
            <a:endParaRPr lang="en-US" dirty="0"/>
          </a:p>
        </p:txBody>
      </p:sp>
      <p:sp>
        <p:nvSpPr>
          <p:cNvPr id="4" name="Text Placeholder 3"/>
          <p:cNvSpPr>
            <a:spLocks noGrp="1"/>
          </p:cNvSpPr>
          <p:nvPr>
            <p:ph type="body" sz="half" idx="2"/>
          </p:nvPr>
        </p:nvSpPr>
        <p:spPr>
          <a:xfrm>
            <a:off x="839787" y="2240280"/>
            <a:ext cx="3932237" cy="3811588"/>
          </a:xfrm>
        </p:spPr>
        <p:txBody>
          <a:bodyPr/>
          <a:lstStyle/>
          <a:p>
            <a:pPr>
              <a:spcBef>
                <a:spcPts val="600"/>
              </a:spcBef>
              <a:defRPr sz="2800" b="0"/>
            </a:pPr>
            <a:r>
              <a:rPr lang="en-US" i="1" dirty="0" smtClean="0"/>
              <a:t>Post</a:t>
            </a:r>
            <a:r>
              <a:rPr lang="en-US" dirty="0"/>
              <a:t>: t-ratio=-4.22, </a:t>
            </a:r>
            <a:r>
              <a:rPr lang="en-US" dirty="0" smtClean="0"/>
              <a:t>p&lt;0.001, </a:t>
            </a:r>
            <a:r>
              <a:rPr lang="en-US" dirty="0"/>
              <a:t>d=-</a:t>
            </a:r>
            <a:r>
              <a:rPr lang="en-US" dirty="0" smtClean="0"/>
              <a:t>0.40</a:t>
            </a:r>
            <a:br>
              <a:rPr lang="en-US" dirty="0" smtClean="0"/>
            </a:br>
            <a:endParaRPr lang="en-US" dirty="0"/>
          </a:p>
          <a:p>
            <a:pPr>
              <a:spcBef>
                <a:spcPts val="600"/>
              </a:spcBef>
              <a:defRPr sz="2800" b="0"/>
            </a:pPr>
            <a:r>
              <a:rPr lang="en-US" i="1" dirty="0" smtClean="0"/>
              <a:t>Follow-up</a:t>
            </a:r>
            <a:r>
              <a:rPr lang="en-US" dirty="0"/>
              <a:t>: t-ratio</a:t>
            </a:r>
            <a:r>
              <a:rPr lang="en-US" dirty="0" smtClean="0"/>
              <a:t>=-</a:t>
            </a:r>
            <a:r>
              <a:rPr lang="en-US" dirty="0"/>
              <a:t>3.25, p&lt;0.001,  d=-0.35</a:t>
            </a:r>
          </a:p>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15040480"/>
              </p:ext>
            </p:extLst>
          </p:nvPr>
        </p:nvGraphicFramePr>
        <p:xfrm>
          <a:off x="4772024" y="457199"/>
          <a:ext cx="7033896" cy="60306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3643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16</a:t>
            </a:fld>
            <a:endParaRPr lang="en-US" noProof="0" dirty="0"/>
          </a:p>
        </p:txBody>
      </p:sp>
      <p:sp>
        <p:nvSpPr>
          <p:cNvPr id="3" name="Text Placeholder 2"/>
          <p:cNvSpPr>
            <a:spLocks noGrp="1"/>
          </p:cNvSpPr>
          <p:nvPr>
            <p:ph type="body" idx="1"/>
          </p:nvPr>
        </p:nvSpPr>
        <p:spPr>
          <a:xfrm>
            <a:off x="539787" y="1012712"/>
            <a:ext cx="5157787" cy="473075"/>
          </a:xfrm>
        </p:spPr>
        <p:txBody>
          <a:bodyPr/>
          <a:lstStyle/>
          <a:p>
            <a:r>
              <a:rPr lang="en-US" dirty="0" smtClean="0"/>
              <a:t>EDE-Q Binge Frequency</a:t>
            </a:r>
            <a:endParaRPr lang="en-US" dirty="0"/>
          </a:p>
        </p:txBody>
      </p:sp>
      <p:sp>
        <p:nvSpPr>
          <p:cNvPr id="5" name="Text Placeholder 4"/>
          <p:cNvSpPr>
            <a:spLocks noGrp="1"/>
          </p:cNvSpPr>
          <p:nvPr>
            <p:ph type="body" sz="quarter" idx="3"/>
          </p:nvPr>
        </p:nvSpPr>
        <p:spPr>
          <a:xfrm>
            <a:off x="6641552" y="1055242"/>
            <a:ext cx="5183188" cy="473075"/>
          </a:xfrm>
        </p:spPr>
        <p:txBody>
          <a:bodyPr>
            <a:normAutofit fontScale="70000" lnSpcReduction="20000"/>
          </a:bodyPr>
          <a:lstStyle/>
          <a:p>
            <a:r>
              <a:rPr lang="en-US" dirty="0" smtClean="0"/>
              <a:t>EDE-Q Compensatory </a:t>
            </a:r>
            <a:r>
              <a:rPr lang="en-US" dirty="0"/>
              <a:t>Behavior </a:t>
            </a:r>
            <a:r>
              <a:rPr lang="en-US" dirty="0" smtClean="0"/>
              <a:t>Frequency (vomiting, laxative use, and excessive exercise)</a:t>
            </a:r>
            <a:endParaRPr lang="en-US" dirty="0"/>
          </a:p>
        </p:txBody>
      </p:sp>
      <p:sp>
        <p:nvSpPr>
          <p:cNvPr id="7" name="Title 6"/>
          <p:cNvSpPr>
            <a:spLocks noGrp="1"/>
          </p:cNvSpPr>
          <p:nvPr>
            <p:ph type="title"/>
          </p:nvPr>
        </p:nvSpPr>
        <p:spPr/>
        <p:txBody>
          <a:bodyPr/>
          <a:lstStyle/>
          <a:p>
            <a:r>
              <a:rPr lang="en-US" dirty="0" smtClean="0"/>
              <a:t>Secondary outcomes: ED BEHAVIOR FREQUENCIES</a:t>
            </a:r>
            <a:endParaRPr lang="en-US" dirty="0"/>
          </a:p>
        </p:txBody>
      </p:sp>
      <p:sp>
        <p:nvSpPr>
          <p:cNvPr id="8" name="Content Placeholder 7"/>
          <p:cNvSpPr>
            <a:spLocks noGrp="1"/>
          </p:cNvSpPr>
          <p:nvPr>
            <p:ph sz="half" idx="13"/>
          </p:nvPr>
        </p:nvSpPr>
        <p:spPr>
          <a:xfrm>
            <a:off x="569913" y="5576841"/>
            <a:ext cx="5157787" cy="990510"/>
          </a:xfrm>
        </p:spPr>
        <p:txBody>
          <a:bodyPr>
            <a:normAutofit fontScale="85000" lnSpcReduction="10000"/>
          </a:bodyPr>
          <a:lstStyle/>
          <a:p>
            <a:pPr marL="0" indent="0">
              <a:buNone/>
            </a:pPr>
            <a:r>
              <a:rPr lang="en-US" dirty="0"/>
              <a:t>For binge eating frequency, significantly lower rates in intervention at post (</a:t>
            </a:r>
            <a:r>
              <a:rPr lang="en-US" dirty="0" smtClean="0"/>
              <a:t>p=0.016) </a:t>
            </a:r>
            <a:r>
              <a:rPr lang="en-US" dirty="0"/>
              <a:t>but not over follow-up period (</a:t>
            </a:r>
            <a:r>
              <a:rPr lang="en-US" dirty="0" smtClean="0"/>
              <a:t>p=0.053)</a:t>
            </a:r>
            <a:endParaRPr lang="en-US" dirty="0"/>
          </a:p>
          <a:p>
            <a:endParaRPr lang="en-US" dirty="0"/>
          </a:p>
        </p:txBody>
      </p:sp>
      <p:sp>
        <p:nvSpPr>
          <p:cNvPr id="9" name="Content Placeholder 8"/>
          <p:cNvSpPr>
            <a:spLocks noGrp="1"/>
          </p:cNvSpPr>
          <p:nvPr>
            <p:ph sz="half" idx="14"/>
          </p:nvPr>
        </p:nvSpPr>
        <p:spPr>
          <a:xfrm>
            <a:off x="6354698" y="5492750"/>
            <a:ext cx="5406247" cy="1094209"/>
          </a:xfrm>
        </p:spPr>
        <p:txBody>
          <a:bodyPr/>
          <a:lstStyle/>
          <a:p>
            <a:pPr marL="0" indent="0">
              <a:buNone/>
            </a:pPr>
            <a:r>
              <a:rPr lang="en-US" sz="2000" dirty="0"/>
              <a:t>For overall combined compensatory behavior frequency, significantly lower rates in intervention at post (</a:t>
            </a:r>
            <a:r>
              <a:rPr lang="en-US" sz="2000" dirty="0" smtClean="0"/>
              <a:t>p&lt;0.001) </a:t>
            </a:r>
            <a:r>
              <a:rPr lang="en-US" sz="2000" dirty="0"/>
              <a:t>and over follow-up period </a:t>
            </a:r>
            <a:r>
              <a:rPr lang="en-US" sz="2000" dirty="0" smtClean="0"/>
              <a:t/>
            </a:r>
            <a:br>
              <a:rPr lang="en-US" sz="2000" dirty="0" smtClean="0"/>
            </a:br>
            <a:r>
              <a:rPr lang="en-US" sz="2000" dirty="0" smtClean="0"/>
              <a:t>(</a:t>
            </a:r>
            <a:r>
              <a:rPr lang="en-US" sz="2000" smtClean="0"/>
              <a:t>p=0.035)</a:t>
            </a:r>
            <a:endParaRPr lang="en-US" sz="2000" dirty="0"/>
          </a:p>
          <a:p>
            <a:endParaRPr lang="en-US" sz="2000" dirty="0"/>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val="4292579466"/>
              </p:ext>
            </p:extLst>
          </p:nvPr>
        </p:nvGraphicFramePr>
        <p:xfrm>
          <a:off x="230188" y="1589088"/>
          <a:ext cx="5497512" cy="3927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0"/>
          <p:cNvGraphicFramePr>
            <a:graphicFrameLocks noGrp="1"/>
          </p:cNvGraphicFramePr>
          <p:nvPr>
            <p:ph sz="quarter" idx="4"/>
            <p:extLst>
              <p:ext uri="{D42A27DB-BD31-4B8C-83A1-F6EECF244321}">
                <p14:modId xmlns:p14="http://schemas.microsoft.com/office/powerpoint/2010/main" val="2429156208"/>
              </p:ext>
            </p:extLst>
          </p:nvPr>
        </p:nvGraphicFramePr>
        <p:xfrm>
          <a:off x="6196013" y="1593850"/>
          <a:ext cx="5464175" cy="3898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88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Graphic spid="1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17</a:t>
            </a:fld>
            <a:endParaRPr lang="en-US" noProof="0" dirty="0"/>
          </a:p>
        </p:txBody>
      </p:sp>
      <p:sp>
        <p:nvSpPr>
          <p:cNvPr id="3" name="Content Placeholder 2"/>
          <p:cNvSpPr>
            <a:spLocks noGrp="1"/>
          </p:cNvSpPr>
          <p:nvPr>
            <p:ph sz="half" idx="1"/>
          </p:nvPr>
        </p:nvSpPr>
        <p:spPr>
          <a:xfrm>
            <a:off x="515938" y="1825625"/>
            <a:ext cx="4706302" cy="4351338"/>
          </a:xfrm>
        </p:spPr>
        <p:txBody>
          <a:bodyPr/>
          <a:lstStyle/>
          <a:p>
            <a:pPr marL="0" indent="0">
              <a:buNone/>
              <a:defRPr sz="2800" b="0"/>
            </a:pPr>
            <a:r>
              <a:rPr lang="en-US" i="1" dirty="0" smtClean="0">
                <a:latin typeface="Calibri" charset="0"/>
                <a:ea typeface="Calibri" charset="0"/>
                <a:cs typeface="Calibri" charset="0"/>
              </a:rPr>
              <a:t>Post</a:t>
            </a:r>
            <a:r>
              <a:rPr lang="en-US" dirty="0" smtClean="0">
                <a:latin typeface="Calibri" charset="0"/>
                <a:ea typeface="Calibri" charset="0"/>
                <a:cs typeface="Calibri" charset="0"/>
              </a:rPr>
              <a:t>: </a:t>
            </a:r>
            <a:r>
              <a:rPr lang="mr-IN" dirty="0" err="1">
                <a:latin typeface="Calibri" charset="0"/>
                <a:ea typeface="Calibri" charset="0"/>
                <a:cs typeface="Calibri" charset="0"/>
              </a:rPr>
              <a:t>t-ratio</a:t>
            </a:r>
            <a:r>
              <a:rPr lang="mr-IN" dirty="0">
                <a:latin typeface="Calibri" charset="0"/>
                <a:ea typeface="Calibri" charset="0"/>
                <a:cs typeface="Calibri" charset="0"/>
              </a:rPr>
              <a:t>=-2.55, </a:t>
            </a:r>
            <a:r>
              <a:rPr lang="mr-IN" dirty="0" err="1" smtClean="0">
                <a:latin typeface="Calibri" charset="0"/>
                <a:ea typeface="Calibri" charset="0"/>
                <a:cs typeface="Calibri" charset="0"/>
              </a:rPr>
              <a:t>p</a:t>
            </a:r>
            <a:r>
              <a:rPr lang="mr-IN" dirty="0" smtClean="0">
                <a:latin typeface="Calibri" charset="0"/>
                <a:ea typeface="Calibri" charset="0"/>
                <a:cs typeface="Calibri" charset="0"/>
              </a:rPr>
              <a:t>=</a:t>
            </a:r>
            <a:r>
              <a:rPr lang="en-US" dirty="0" smtClean="0">
                <a:latin typeface="Calibri" charset="0"/>
                <a:ea typeface="Calibri" charset="0"/>
                <a:cs typeface="Calibri" charset="0"/>
              </a:rPr>
              <a:t>0</a:t>
            </a:r>
            <a:r>
              <a:rPr lang="mr-IN" dirty="0" smtClean="0">
                <a:latin typeface="Calibri" charset="0"/>
                <a:ea typeface="Calibri" charset="0"/>
                <a:cs typeface="Calibri" charset="0"/>
              </a:rPr>
              <a:t>.011</a:t>
            </a:r>
            <a:r>
              <a:rPr lang="en-US" dirty="0" smtClean="0">
                <a:latin typeface="Calibri" charset="0"/>
                <a:ea typeface="Calibri" charset="0"/>
                <a:cs typeface="Calibri" charset="0"/>
              </a:rPr>
              <a:t>,</a:t>
            </a:r>
            <a:r>
              <a:rPr lang="mr-IN" dirty="0" smtClean="0">
                <a:latin typeface="Calibri" charset="0"/>
                <a:ea typeface="Calibri" charset="0"/>
                <a:cs typeface="Calibri" charset="0"/>
              </a:rPr>
              <a:t> </a:t>
            </a:r>
            <a:r>
              <a:rPr lang="mr-IN" dirty="0" err="1">
                <a:latin typeface="Calibri" charset="0"/>
                <a:ea typeface="Calibri" charset="0"/>
                <a:cs typeface="Calibri" charset="0"/>
              </a:rPr>
              <a:t>d</a:t>
            </a:r>
            <a:r>
              <a:rPr lang="mr-IN" dirty="0" smtClean="0">
                <a:latin typeface="Calibri" charset="0"/>
                <a:ea typeface="Calibri" charset="0"/>
                <a:cs typeface="Calibri" charset="0"/>
              </a:rPr>
              <a:t>=-</a:t>
            </a:r>
            <a:r>
              <a:rPr lang="en-US" dirty="0" smtClean="0">
                <a:latin typeface="Calibri" charset="0"/>
                <a:ea typeface="Calibri" charset="0"/>
                <a:cs typeface="Calibri" charset="0"/>
              </a:rPr>
              <a:t>0</a:t>
            </a:r>
            <a:r>
              <a:rPr lang="mr-IN" dirty="0" smtClean="0">
                <a:latin typeface="Calibri" charset="0"/>
                <a:ea typeface="Calibri" charset="0"/>
                <a:cs typeface="Calibri" charset="0"/>
              </a:rPr>
              <a:t>.21</a:t>
            </a:r>
            <a:endParaRPr lang="en-US" dirty="0" smtClean="0">
              <a:latin typeface="Calibri" charset="0"/>
              <a:ea typeface="Calibri" charset="0"/>
              <a:cs typeface="Calibri" charset="0"/>
            </a:endParaRPr>
          </a:p>
          <a:p>
            <a:pPr marL="0" indent="0">
              <a:buNone/>
              <a:defRPr sz="2800" b="0"/>
            </a:pPr>
            <a:endParaRPr lang="mr-IN" dirty="0">
              <a:latin typeface="Calibri" charset="0"/>
              <a:ea typeface="Calibri" charset="0"/>
              <a:cs typeface="Calibri" charset="0"/>
            </a:endParaRPr>
          </a:p>
          <a:p>
            <a:pPr marL="0" indent="0">
              <a:buNone/>
              <a:defRPr sz="2800" b="0"/>
            </a:pPr>
            <a:r>
              <a:rPr lang="en-US" i="1" dirty="0" smtClean="0">
                <a:latin typeface="Calibri" charset="0"/>
                <a:ea typeface="Calibri" charset="0"/>
                <a:cs typeface="Calibri" charset="0"/>
              </a:rPr>
              <a:t>Follow-up</a:t>
            </a:r>
            <a:r>
              <a:rPr lang="en-US" dirty="0">
                <a:latin typeface="Calibri" charset="0"/>
                <a:ea typeface="Calibri" charset="0"/>
                <a:cs typeface="Calibri" charset="0"/>
              </a:rPr>
              <a:t>: </a:t>
            </a:r>
            <a:r>
              <a:rPr lang="mr-IN" dirty="0" err="1">
                <a:latin typeface="Calibri" charset="0"/>
                <a:ea typeface="Calibri" charset="0"/>
                <a:cs typeface="Calibri" charset="0"/>
              </a:rPr>
              <a:t>t-ratio</a:t>
            </a:r>
            <a:r>
              <a:rPr lang="mr-IN" dirty="0" smtClean="0">
                <a:latin typeface="Calibri" charset="0"/>
                <a:ea typeface="Calibri" charset="0"/>
                <a:cs typeface="Calibri" charset="0"/>
              </a:rPr>
              <a:t>=-2.93, </a:t>
            </a:r>
            <a:r>
              <a:rPr lang="mr-IN" dirty="0" err="1" smtClean="0">
                <a:latin typeface="Calibri" charset="0"/>
                <a:ea typeface="Calibri" charset="0"/>
                <a:cs typeface="Calibri" charset="0"/>
              </a:rPr>
              <a:t>p</a:t>
            </a:r>
            <a:r>
              <a:rPr lang="mr-IN" dirty="0" smtClean="0">
                <a:latin typeface="Calibri" charset="0"/>
                <a:ea typeface="Calibri" charset="0"/>
                <a:cs typeface="Calibri" charset="0"/>
              </a:rPr>
              <a:t>=</a:t>
            </a:r>
            <a:r>
              <a:rPr lang="en-US" dirty="0" smtClean="0">
                <a:latin typeface="Calibri" charset="0"/>
                <a:ea typeface="Calibri" charset="0"/>
                <a:cs typeface="Calibri" charset="0"/>
              </a:rPr>
              <a:t> 0</a:t>
            </a:r>
            <a:r>
              <a:rPr lang="mr-IN" dirty="0" smtClean="0">
                <a:latin typeface="Calibri" charset="0"/>
                <a:ea typeface="Calibri" charset="0"/>
                <a:cs typeface="Calibri" charset="0"/>
              </a:rPr>
              <a:t>.003</a:t>
            </a:r>
            <a:r>
              <a:rPr lang="mr-IN" dirty="0">
                <a:latin typeface="Calibri" charset="0"/>
                <a:ea typeface="Calibri" charset="0"/>
                <a:cs typeface="Calibri" charset="0"/>
              </a:rPr>
              <a:t>, </a:t>
            </a:r>
            <a:r>
              <a:rPr lang="mr-IN" dirty="0" err="1" smtClean="0">
                <a:latin typeface="Calibri" charset="0"/>
                <a:ea typeface="Calibri" charset="0"/>
                <a:cs typeface="Calibri" charset="0"/>
              </a:rPr>
              <a:t>d</a:t>
            </a:r>
            <a:r>
              <a:rPr lang="mr-IN" dirty="0" smtClean="0">
                <a:latin typeface="Calibri" charset="0"/>
                <a:ea typeface="Calibri" charset="0"/>
                <a:cs typeface="Calibri" charset="0"/>
              </a:rPr>
              <a:t>=</a:t>
            </a:r>
            <a:r>
              <a:rPr lang="en-US" dirty="0" smtClean="0">
                <a:latin typeface="Calibri" charset="0"/>
                <a:ea typeface="Calibri" charset="0"/>
                <a:cs typeface="Calibri" charset="0"/>
              </a:rPr>
              <a:t>-0</a:t>
            </a:r>
            <a:r>
              <a:rPr lang="mr-IN" dirty="0" smtClean="0">
                <a:latin typeface="Calibri" charset="0"/>
                <a:ea typeface="Calibri" charset="0"/>
                <a:cs typeface="Calibri" charset="0"/>
              </a:rPr>
              <a:t>.28</a:t>
            </a:r>
            <a:endParaRPr lang="mr-IN" dirty="0">
              <a:latin typeface="Calibri" charset="0"/>
              <a:ea typeface="Calibri" charset="0"/>
              <a:cs typeface="Calibri" charset="0"/>
            </a:endParaRPr>
          </a:p>
        </p:txBody>
      </p:sp>
      <p:sp>
        <p:nvSpPr>
          <p:cNvPr id="5" name="Title 4"/>
          <p:cNvSpPr>
            <a:spLocks noGrp="1"/>
          </p:cNvSpPr>
          <p:nvPr>
            <p:ph type="title"/>
          </p:nvPr>
        </p:nvSpPr>
        <p:spPr/>
        <p:txBody>
          <a:bodyPr/>
          <a:lstStyle/>
          <a:p>
            <a:r>
              <a:rPr lang="en-US" dirty="0" smtClean="0"/>
              <a:t>Secondary outcomes: Clinical impairment</a:t>
            </a:r>
            <a:endParaRPr lang="en-US" dirty="0"/>
          </a:p>
        </p:txBody>
      </p:sp>
      <p:graphicFrame>
        <p:nvGraphicFramePr>
          <p:cNvPr id="7" name="Chart 6"/>
          <p:cNvGraphicFramePr/>
          <p:nvPr>
            <p:extLst>
              <p:ext uri="{D42A27DB-BD31-4B8C-83A1-F6EECF244321}">
                <p14:modId xmlns:p14="http://schemas.microsoft.com/office/powerpoint/2010/main" val="838709886"/>
              </p:ext>
            </p:extLst>
          </p:nvPr>
        </p:nvGraphicFramePr>
        <p:xfrm>
          <a:off x="5222240" y="1369769"/>
          <a:ext cx="6400800" cy="516172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0545484" y="3340712"/>
            <a:ext cx="1463040" cy="307777"/>
          </a:xfrm>
          <a:prstGeom prst="rect">
            <a:avLst/>
          </a:prstGeom>
          <a:noFill/>
        </p:spPr>
        <p:txBody>
          <a:bodyPr wrap="square" rtlCol="0">
            <a:spAutoFit/>
          </a:bodyPr>
          <a:lstStyle/>
          <a:p>
            <a:endParaRPr lang="en-US" sz="1400" dirty="0">
              <a:solidFill>
                <a:srgbClr val="00B0F0"/>
              </a:solidFill>
            </a:endParaRPr>
          </a:p>
        </p:txBody>
      </p:sp>
    </p:spTree>
    <p:extLst>
      <p:ext uri="{BB962C8B-B14F-4D97-AF65-F5344CB8AC3E}">
        <p14:creationId xmlns:p14="http://schemas.microsoft.com/office/powerpoint/2010/main" val="2750617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18</a:t>
            </a:fld>
            <a:endParaRPr lang="en-US" noProof="0" dirty="0"/>
          </a:p>
        </p:txBody>
      </p:sp>
      <p:sp>
        <p:nvSpPr>
          <p:cNvPr id="3" name="Text Placeholder 2"/>
          <p:cNvSpPr>
            <a:spLocks noGrp="1"/>
          </p:cNvSpPr>
          <p:nvPr>
            <p:ph type="body" idx="1"/>
          </p:nvPr>
        </p:nvSpPr>
        <p:spPr>
          <a:xfrm>
            <a:off x="569396" y="1027807"/>
            <a:ext cx="5157787" cy="618906"/>
          </a:xfrm>
        </p:spPr>
        <p:txBody>
          <a:bodyPr>
            <a:normAutofit fontScale="92500" lnSpcReduction="10000"/>
          </a:bodyPr>
          <a:lstStyle/>
          <a:p>
            <a:r>
              <a:rPr lang="en-US" sz="2800" dirty="0" smtClean="0"/>
              <a:t>Depression </a:t>
            </a:r>
            <a:r>
              <a:rPr lang="en-US" dirty="0" smtClean="0"/>
              <a:t/>
            </a:r>
            <a:br>
              <a:rPr lang="en-US" dirty="0" smtClean="0"/>
            </a:br>
            <a:r>
              <a:rPr lang="en-US" sz="1800" dirty="0" smtClean="0"/>
              <a:t>(Patient Health Questionaire-9 [PHQ-9])</a:t>
            </a:r>
            <a:endParaRPr lang="en-US" dirty="0"/>
          </a:p>
        </p:txBody>
      </p:sp>
      <p:sp>
        <p:nvSpPr>
          <p:cNvPr id="5" name="Text Placeholder 4"/>
          <p:cNvSpPr>
            <a:spLocks noGrp="1"/>
          </p:cNvSpPr>
          <p:nvPr>
            <p:ph type="body" sz="quarter" idx="3"/>
          </p:nvPr>
        </p:nvSpPr>
        <p:spPr>
          <a:xfrm>
            <a:off x="7574169" y="914195"/>
            <a:ext cx="3724911" cy="846130"/>
          </a:xfrm>
        </p:spPr>
        <p:txBody>
          <a:bodyPr>
            <a:normAutofit fontScale="62500" lnSpcReduction="20000"/>
          </a:bodyPr>
          <a:lstStyle/>
          <a:p>
            <a:r>
              <a:rPr lang="en-US" sz="3700" dirty="0" smtClean="0"/>
              <a:t>Anxiety </a:t>
            </a:r>
            <a:r>
              <a:rPr lang="en-US" dirty="0" smtClean="0"/>
              <a:t/>
            </a:r>
            <a:br>
              <a:rPr lang="en-US" dirty="0" smtClean="0"/>
            </a:br>
            <a:r>
              <a:rPr lang="en-US" dirty="0" smtClean="0"/>
              <a:t>(Patient Reported Outcomes Measurement Information System [PROMIS] Anxiety Short Form)</a:t>
            </a:r>
            <a:endParaRPr lang="en-US" dirty="0"/>
          </a:p>
        </p:txBody>
      </p:sp>
      <p:sp>
        <p:nvSpPr>
          <p:cNvPr id="7" name="Title 6"/>
          <p:cNvSpPr>
            <a:spLocks noGrp="1"/>
          </p:cNvSpPr>
          <p:nvPr>
            <p:ph type="title"/>
          </p:nvPr>
        </p:nvSpPr>
        <p:spPr/>
        <p:txBody>
          <a:bodyPr/>
          <a:lstStyle/>
          <a:p>
            <a:r>
              <a:rPr lang="en-US" dirty="0" smtClean="0"/>
              <a:t>Secondary outcomes: DEPRESSION AND ANXIETY</a:t>
            </a:r>
            <a:endParaRPr lang="en-US" dirty="0"/>
          </a:p>
        </p:txBody>
      </p:sp>
      <p:sp>
        <p:nvSpPr>
          <p:cNvPr id="8" name="Content Placeholder 7"/>
          <p:cNvSpPr>
            <a:spLocks noGrp="1"/>
          </p:cNvSpPr>
          <p:nvPr>
            <p:ph sz="half" idx="13"/>
          </p:nvPr>
        </p:nvSpPr>
        <p:spPr>
          <a:xfrm>
            <a:off x="569397" y="5528284"/>
            <a:ext cx="5157787" cy="990510"/>
          </a:xfrm>
        </p:spPr>
        <p:txBody>
          <a:bodyPr>
            <a:normAutofit fontScale="85000" lnSpcReduction="20000"/>
          </a:bodyPr>
          <a:lstStyle/>
          <a:p>
            <a:pPr marL="0" indent="0">
              <a:buNone/>
            </a:pPr>
            <a:r>
              <a:rPr lang="en-US" dirty="0"/>
              <a:t>The intervention was associated with significantly greater reductions in depression at </a:t>
            </a:r>
            <a:r>
              <a:rPr lang="en-US" dirty="0" smtClean="0"/>
              <a:t>post (p=0.009, d=-0.22) and over the follow-up period (p=0.003, d=-0.21)</a:t>
            </a:r>
            <a:endParaRPr lang="en-US" dirty="0"/>
          </a:p>
        </p:txBody>
      </p:sp>
      <p:sp>
        <p:nvSpPr>
          <p:cNvPr id="9" name="Content Placeholder 8"/>
          <p:cNvSpPr>
            <a:spLocks noGrp="1"/>
          </p:cNvSpPr>
          <p:nvPr>
            <p:ph sz="half" idx="14"/>
          </p:nvPr>
        </p:nvSpPr>
        <p:spPr>
          <a:xfrm>
            <a:off x="6518015" y="5435283"/>
            <a:ext cx="5406247" cy="1094209"/>
          </a:xfrm>
        </p:spPr>
        <p:txBody>
          <a:bodyPr/>
          <a:lstStyle/>
          <a:p>
            <a:pPr marL="0" indent="0">
              <a:buNone/>
            </a:pPr>
            <a:r>
              <a:rPr lang="en-US" sz="2000" dirty="0" smtClean="0"/>
              <a:t>There was not a significant difference at post (p=0.055, d=-0.16) but the difference over the follow-up period was significant in favor of the intervention (p=0.008, d=-0.20)</a:t>
            </a:r>
            <a:endParaRPr lang="en-US" sz="2000" dirty="0"/>
          </a:p>
        </p:txBody>
      </p:sp>
      <p:graphicFrame>
        <p:nvGraphicFramePr>
          <p:cNvPr id="11" name="Content Placeholder 10"/>
          <p:cNvGraphicFramePr>
            <a:graphicFrameLocks noGrp="1"/>
          </p:cNvGraphicFramePr>
          <p:nvPr>
            <p:ph sz="quarter" idx="4"/>
            <p:extLst>
              <p:ext uri="{D42A27DB-BD31-4B8C-83A1-F6EECF244321}">
                <p14:modId xmlns:p14="http://schemas.microsoft.com/office/powerpoint/2010/main" val="985383049"/>
              </p:ext>
            </p:extLst>
          </p:nvPr>
        </p:nvGraphicFramePr>
        <p:xfrm>
          <a:off x="6196013" y="1593850"/>
          <a:ext cx="5464175" cy="3898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4142243128"/>
              </p:ext>
            </p:extLst>
          </p:nvPr>
        </p:nvGraphicFramePr>
        <p:xfrm>
          <a:off x="230188" y="1589088"/>
          <a:ext cx="5497512" cy="3927475"/>
        </p:xfrm>
        <a:graphic>
          <a:graphicData uri="http://schemas.openxmlformats.org/drawingml/2006/chart">
            <c:chart xmlns:c="http://schemas.openxmlformats.org/drawingml/2006/chart" xmlns:r="http://schemas.openxmlformats.org/officeDocument/2006/relationships" r:id="rId4"/>
          </a:graphicData>
        </a:graphic>
      </p:graphicFrame>
      <p:sp>
        <p:nvSpPr>
          <p:cNvPr id="12" name="R01 MH100455; PIs Wilfley &amp; Taylor"/>
          <p:cNvSpPr txBox="1"/>
          <p:nvPr/>
        </p:nvSpPr>
        <p:spPr>
          <a:xfrm>
            <a:off x="7680494" y="6518794"/>
            <a:ext cx="4379251" cy="31803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r">
              <a:defRPr sz="1800" b="0">
                <a:latin typeface="Helvetica Light"/>
                <a:ea typeface="Helvetica Light"/>
                <a:cs typeface="Helvetica Light"/>
                <a:sym typeface="Helvetica Light"/>
              </a:defRPr>
            </a:lvl1pPr>
          </a:lstStyle>
          <a:p>
            <a:r>
              <a:rPr lang="en-US" sz="1400" dirty="0" smtClean="0"/>
              <a:t>Kroenke et al., 2011, </a:t>
            </a:r>
            <a:r>
              <a:rPr lang="en-US" sz="1400" i="1" dirty="0" smtClean="0"/>
              <a:t>J Gen Intern Med</a:t>
            </a:r>
            <a:endParaRPr sz="1400" dirty="0"/>
          </a:p>
        </p:txBody>
      </p:sp>
      <p:sp>
        <p:nvSpPr>
          <p:cNvPr id="4" name="TextBox 3"/>
          <p:cNvSpPr txBox="1"/>
          <p:nvPr/>
        </p:nvSpPr>
        <p:spPr>
          <a:xfrm>
            <a:off x="4621762" y="2585338"/>
            <a:ext cx="1463040" cy="307777"/>
          </a:xfrm>
          <a:prstGeom prst="rect">
            <a:avLst/>
          </a:prstGeom>
          <a:noFill/>
        </p:spPr>
        <p:txBody>
          <a:bodyPr wrap="square" rtlCol="0">
            <a:spAutoFit/>
          </a:bodyPr>
          <a:lstStyle/>
          <a:p>
            <a:r>
              <a:rPr lang="en-US" sz="1400" dirty="0" smtClean="0">
                <a:solidFill>
                  <a:srgbClr val="00B0F0"/>
                </a:solidFill>
              </a:rPr>
              <a:t>Moderate</a:t>
            </a:r>
            <a:endParaRPr lang="en-US" sz="1400" dirty="0">
              <a:solidFill>
                <a:srgbClr val="00B0F0"/>
              </a:solidFill>
            </a:endParaRPr>
          </a:p>
        </p:txBody>
      </p:sp>
      <p:sp>
        <p:nvSpPr>
          <p:cNvPr id="13" name="TextBox 12"/>
          <p:cNvSpPr txBox="1"/>
          <p:nvPr/>
        </p:nvSpPr>
        <p:spPr>
          <a:xfrm>
            <a:off x="4628575" y="2944696"/>
            <a:ext cx="1463040" cy="307777"/>
          </a:xfrm>
          <a:prstGeom prst="rect">
            <a:avLst/>
          </a:prstGeom>
          <a:noFill/>
        </p:spPr>
        <p:txBody>
          <a:bodyPr wrap="square" rtlCol="0">
            <a:spAutoFit/>
          </a:bodyPr>
          <a:lstStyle/>
          <a:p>
            <a:r>
              <a:rPr lang="en-US" sz="1400" dirty="0" smtClean="0">
                <a:solidFill>
                  <a:srgbClr val="00B0F0"/>
                </a:solidFill>
              </a:rPr>
              <a:t>Mild</a:t>
            </a:r>
            <a:endParaRPr lang="en-US" sz="1400" dirty="0">
              <a:solidFill>
                <a:srgbClr val="00B0F0"/>
              </a:solidFill>
            </a:endParaRPr>
          </a:p>
        </p:txBody>
      </p:sp>
    </p:spTree>
    <p:extLst>
      <p:ext uri="{BB962C8B-B14F-4D97-AF65-F5344CB8AC3E}">
        <p14:creationId xmlns:p14="http://schemas.microsoft.com/office/powerpoint/2010/main" val="341164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Graphic spid="11"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19</a:t>
            </a:fld>
            <a:endParaRPr lang="en-US" noProof="0" dirty="0"/>
          </a:p>
        </p:txBody>
      </p:sp>
      <p:sp>
        <p:nvSpPr>
          <p:cNvPr id="3" name="Content Placeholder 2"/>
          <p:cNvSpPr>
            <a:spLocks noGrp="1"/>
          </p:cNvSpPr>
          <p:nvPr>
            <p:ph sz="half" idx="1"/>
          </p:nvPr>
        </p:nvSpPr>
        <p:spPr>
          <a:xfrm>
            <a:off x="515938" y="1825625"/>
            <a:ext cx="4706302" cy="4351338"/>
          </a:xfrm>
        </p:spPr>
        <p:txBody>
          <a:bodyPr/>
          <a:lstStyle/>
          <a:p>
            <a:pPr marL="0" indent="0">
              <a:buNone/>
            </a:pPr>
            <a:r>
              <a:rPr lang="en-US" dirty="0"/>
              <a:t>Odds of engagement with some form of ED-related intervention were over 12 times greater for intervention </a:t>
            </a:r>
            <a:r>
              <a:rPr lang="en-US"/>
              <a:t>group </a:t>
            </a:r>
            <a:r>
              <a:rPr lang="en-US" smtClean="0"/>
              <a:t>participants</a:t>
            </a:r>
            <a:r>
              <a:rPr lang="en-US" dirty="0"/>
              <a:t/>
            </a:r>
            <a:br>
              <a:rPr lang="en-US" dirty="0"/>
            </a:br>
            <a:endParaRPr lang="en-US" dirty="0"/>
          </a:p>
          <a:p>
            <a:pPr marL="0" indent="0">
              <a:buNone/>
            </a:pPr>
            <a:r>
              <a:rPr lang="fr-FR" dirty="0" smtClean="0"/>
              <a:t>OR=12.4</a:t>
            </a:r>
            <a:r>
              <a:rPr lang="fr-FR" dirty="0"/>
              <a:t>; 95% </a:t>
            </a:r>
            <a:r>
              <a:rPr lang="fr-FR" dirty="0" smtClean="0"/>
              <a:t>CI=8.73-17.5</a:t>
            </a:r>
            <a:r>
              <a:rPr lang="fr-FR" dirty="0"/>
              <a:t>; </a:t>
            </a:r>
            <a:r>
              <a:rPr lang="fr-FR" dirty="0" smtClean="0"/>
              <a:t>p&lt;0.001</a:t>
            </a:r>
            <a:endParaRPr lang="en-US" dirty="0"/>
          </a:p>
          <a:p>
            <a:endParaRPr lang="en-US" dirty="0"/>
          </a:p>
        </p:txBody>
      </p:sp>
      <p:sp>
        <p:nvSpPr>
          <p:cNvPr id="5" name="Title 4"/>
          <p:cNvSpPr>
            <a:spLocks noGrp="1"/>
          </p:cNvSpPr>
          <p:nvPr>
            <p:ph type="title"/>
          </p:nvPr>
        </p:nvSpPr>
        <p:spPr/>
        <p:txBody>
          <a:bodyPr/>
          <a:lstStyle/>
          <a:p>
            <a:r>
              <a:rPr lang="en-US" dirty="0" smtClean="0"/>
              <a:t>Secondary outcomes: realized treatment access</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89629892"/>
              </p:ext>
            </p:extLst>
          </p:nvPr>
        </p:nvGraphicFramePr>
        <p:xfrm>
          <a:off x="5222240" y="1483360"/>
          <a:ext cx="6444298" cy="51418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598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Team</a:t>
            </a:r>
            <a:endParaRPr lang="en-US" dirty="0"/>
          </a:p>
        </p:txBody>
      </p:sp>
      <p:pic>
        <p:nvPicPr>
          <p:cNvPr id="30" name="Picture Placeholder 2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32" name="Picture Placeholder 31"/>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3009309" y="2117342"/>
            <a:ext cx="1071413" cy="1144270"/>
          </a:xfrm>
        </p:spPr>
      </p:pic>
      <p:sp>
        <p:nvSpPr>
          <p:cNvPr id="6" name="Content Placeholder 5"/>
          <p:cNvSpPr>
            <a:spLocks noGrp="1"/>
          </p:cNvSpPr>
          <p:nvPr>
            <p:ph idx="17"/>
          </p:nvPr>
        </p:nvSpPr>
        <p:spPr/>
        <p:txBody>
          <a:bodyPr/>
          <a:lstStyle/>
          <a:p>
            <a:r>
              <a:rPr lang="en-US" dirty="0" smtClean="0"/>
              <a:t>Denise Wilfley </a:t>
            </a:r>
            <a:r>
              <a:rPr lang="en-US" i="1" dirty="0" err="1" smtClean="0"/>
              <a:t>pHD</a:t>
            </a:r>
            <a:endParaRPr lang="en-US" i="1" dirty="0"/>
          </a:p>
        </p:txBody>
      </p:sp>
      <p:sp>
        <p:nvSpPr>
          <p:cNvPr id="7" name="Content Placeholder 6"/>
          <p:cNvSpPr>
            <a:spLocks noGrp="1"/>
          </p:cNvSpPr>
          <p:nvPr>
            <p:ph idx="19"/>
          </p:nvPr>
        </p:nvSpPr>
        <p:spPr/>
        <p:txBody>
          <a:bodyPr/>
          <a:lstStyle/>
          <a:p>
            <a:r>
              <a:rPr lang="en-US" dirty="0"/>
              <a:t>Andrea Graham </a:t>
            </a:r>
            <a:r>
              <a:rPr lang="en-US" i="1" dirty="0" err="1"/>
              <a:t>Phd</a:t>
            </a:r>
            <a:endParaRPr lang="en-US" i="1" dirty="0"/>
          </a:p>
        </p:txBody>
      </p:sp>
      <p:sp>
        <p:nvSpPr>
          <p:cNvPr id="8" name="Content Placeholder 7"/>
          <p:cNvSpPr>
            <a:spLocks noGrp="1"/>
          </p:cNvSpPr>
          <p:nvPr>
            <p:ph idx="28"/>
          </p:nvPr>
        </p:nvSpPr>
        <p:spPr/>
        <p:txBody>
          <a:bodyPr/>
          <a:lstStyle/>
          <a:p>
            <a:r>
              <a:rPr lang="en-US" dirty="0" smtClean="0"/>
              <a:t>Principal Investigators</a:t>
            </a:r>
            <a:endParaRPr lang="en-US" dirty="0"/>
          </a:p>
        </p:txBody>
      </p:sp>
      <p:sp>
        <p:nvSpPr>
          <p:cNvPr id="10" name="Slide Number Placeholder 9"/>
          <p:cNvSpPr>
            <a:spLocks noGrp="1"/>
          </p:cNvSpPr>
          <p:nvPr>
            <p:ph type="sldNum" sz="quarter" idx="12"/>
          </p:nvPr>
        </p:nvSpPr>
        <p:spPr/>
        <p:txBody>
          <a:bodyPr/>
          <a:lstStyle/>
          <a:p>
            <a:fld id="{9EC71654-96A5-4280-94F3-931C61A9F92C}" type="slidenum">
              <a:rPr lang="en-US" noProof="0" smtClean="0"/>
              <a:pPr/>
              <a:t>2</a:t>
            </a:fld>
            <a:endParaRPr lang="en-US" noProof="0" dirty="0"/>
          </a:p>
        </p:txBody>
      </p:sp>
      <p:pic>
        <p:nvPicPr>
          <p:cNvPr id="31" name="Picture Placeholder 30"/>
          <p:cNvPicPr>
            <a:picLocks noGrp="1" noChangeAspect="1"/>
          </p:cNvPicPr>
          <p:nvPr>
            <p:ph type="pic" sz="quarter" idx="35"/>
          </p:nvPr>
        </p:nvPicPr>
        <p:blipFill>
          <a:blip r:embed="rId5">
            <a:extLst>
              <a:ext uri="{28A0092B-C50C-407E-A947-70E740481C1C}">
                <a14:useLocalDpi xmlns:a14="http://schemas.microsoft.com/office/drawing/2010/main" val="0"/>
              </a:ext>
            </a:extLst>
          </a:blip>
          <a:srcRect/>
          <a:stretch>
            <a:fillRect/>
          </a:stretch>
        </p:blipFill>
        <p:spPr/>
      </p:pic>
      <p:sp>
        <p:nvSpPr>
          <p:cNvPr id="12" name="Content Placeholder 11"/>
          <p:cNvSpPr>
            <a:spLocks noGrp="1"/>
          </p:cNvSpPr>
          <p:nvPr>
            <p:ph idx="36"/>
          </p:nvPr>
        </p:nvSpPr>
        <p:spPr/>
        <p:txBody>
          <a:bodyPr/>
          <a:lstStyle/>
          <a:p>
            <a:r>
              <a:rPr lang="en-US" dirty="0" smtClean="0"/>
              <a:t>C. Barr Taylor </a:t>
            </a:r>
            <a:r>
              <a:rPr lang="en-US" i="1" dirty="0" smtClean="0"/>
              <a:t>MD</a:t>
            </a:r>
            <a:endParaRPr lang="en-US" i="1" dirty="0"/>
          </a:p>
        </p:txBody>
      </p:sp>
      <p:pic>
        <p:nvPicPr>
          <p:cNvPr id="35" name="Picture Placeholder 34"/>
          <p:cNvPicPr>
            <a:picLocks noGrp="1" noChangeAspect="1"/>
          </p:cNvPicPr>
          <p:nvPr>
            <p:ph type="pic" sz="quarter" idx="39"/>
          </p:nvPr>
        </p:nvPicPr>
        <p:blipFill>
          <a:blip r:embed="rId6">
            <a:extLst>
              <a:ext uri="{28A0092B-C50C-407E-A947-70E740481C1C}">
                <a14:useLocalDpi xmlns:a14="http://schemas.microsoft.com/office/drawing/2010/main" val="0"/>
              </a:ext>
            </a:extLst>
          </a:blip>
          <a:stretch>
            <a:fillRect/>
          </a:stretch>
        </p:blipFill>
        <p:spPr>
          <a:xfrm>
            <a:off x="8398520" y="2168902"/>
            <a:ext cx="1144270" cy="1144270"/>
          </a:xfrm>
        </p:spPr>
      </p:pic>
      <p:sp>
        <p:nvSpPr>
          <p:cNvPr id="16" name="Content Placeholder 15"/>
          <p:cNvSpPr>
            <a:spLocks noGrp="1"/>
          </p:cNvSpPr>
          <p:nvPr>
            <p:ph idx="40"/>
          </p:nvPr>
        </p:nvSpPr>
        <p:spPr>
          <a:xfrm>
            <a:off x="4583917" y="3697596"/>
            <a:ext cx="1729332" cy="495389"/>
          </a:xfrm>
        </p:spPr>
        <p:txBody>
          <a:bodyPr/>
          <a:lstStyle/>
          <a:p>
            <a:r>
              <a:rPr lang="en-US" dirty="0"/>
              <a:t>Shiri </a:t>
            </a:r>
            <a:r>
              <a:rPr lang="en-US" dirty="0" err="1"/>
              <a:t>Sadeh-Sharvit</a:t>
            </a:r>
            <a:r>
              <a:rPr lang="en-US" i="1" dirty="0"/>
              <a:t> PhD</a:t>
            </a:r>
          </a:p>
        </p:txBody>
      </p:sp>
      <p:sp>
        <p:nvSpPr>
          <p:cNvPr id="17" name="Content Placeholder 16"/>
          <p:cNvSpPr>
            <a:spLocks noGrp="1"/>
          </p:cNvSpPr>
          <p:nvPr>
            <p:ph idx="41"/>
          </p:nvPr>
        </p:nvSpPr>
        <p:spPr>
          <a:xfrm>
            <a:off x="9950377" y="3697595"/>
            <a:ext cx="2078374" cy="495389"/>
          </a:xfrm>
        </p:spPr>
        <p:txBody>
          <a:bodyPr/>
          <a:lstStyle/>
          <a:p>
            <a:r>
              <a:rPr lang="en-US" dirty="0" smtClean="0"/>
              <a:t>Grace </a:t>
            </a:r>
            <a:r>
              <a:rPr lang="en-US" dirty="0" err="1" smtClean="0"/>
              <a:t>monterubio</a:t>
            </a:r>
            <a:r>
              <a:rPr lang="en-US" dirty="0"/>
              <a:t> </a:t>
            </a:r>
            <a:r>
              <a:rPr lang="en-US" i="1" dirty="0" smtClean="0"/>
              <a:t>ma</a:t>
            </a:r>
            <a:endParaRPr lang="en-US" i="1" dirty="0"/>
          </a:p>
        </p:txBody>
      </p:sp>
      <p:sp>
        <p:nvSpPr>
          <p:cNvPr id="18" name="Content Placeholder 17"/>
          <p:cNvSpPr>
            <a:spLocks noGrp="1"/>
          </p:cNvSpPr>
          <p:nvPr>
            <p:ph idx="42"/>
          </p:nvPr>
        </p:nvSpPr>
        <p:spPr>
          <a:xfrm>
            <a:off x="8105989" y="3717310"/>
            <a:ext cx="1729332" cy="495389"/>
          </a:xfrm>
        </p:spPr>
        <p:txBody>
          <a:bodyPr/>
          <a:lstStyle/>
          <a:p>
            <a:r>
              <a:rPr lang="en-US" dirty="0"/>
              <a:t>Dawn </a:t>
            </a:r>
            <a:r>
              <a:rPr lang="en-US" dirty="0" err="1"/>
              <a:t>Eichen</a:t>
            </a:r>
            <a:r>
              <a:rPr lang="en-US" dirty="0"/>
              <a:t> </a:t>
            </a:r>
            <a:r>
              <a:rPr lang="en-US" i="1" dirty="0"/>
              <a:t>PhD</a:t>
            </a:r>
          </a:p>
        </p:txBody>
      </p:sp>
      <p:sp>
        <p:nvSpPr>
          <p:cNvPr id="19" name="Content Placeholder 18"/>
          <p:cNvSpPr>
            <a:spLocks noGrp="1"/>
          </p:cNvSpPr>
          <p:nvPr>
            <p:ph idx="43"/>
          </p:nvPr>
        </p:nvSpPr>
        <p:spPr>
          <a:xfrm>
            <a:off x="6150000" y="3735819"/>
            <a:ext cx="2071045" cy="495389"/>
          </a:xfrm>
        </p:spPr>
        <p:txBody>
          <a:bodyPr/>
          <a:lstStyle/>
          <a:p>
            <a:r>
              <a:rPr lang="en-US" dirty="0"/>
              <a:t>Katherine </a:t>
            </a:r>
            <a:r>
              <a:rPr lang="en-US" dirty="0" err="1"/>
              <a:t>Balantekin</a:t>
            </a:r>
            <a:r>
              <a:rPr lang="en-US" dirty="0"/>
              <a:t> </a:t>
            </a:r>
            <a:r>
              <a:rPr lang="en-US" i="1" dirty="0"/>
              <a:t>PhD, RD</a:t>
            </a:r>
          </a:p>
        </p:txBody>
      </p:sp>
      <p:sp>
        <p:nvSpPr>
          <p:cNvPr id="22" name="Content Placeholder 21"/>
          <p:cNvSpPr>
            <a:spLocks noGrp="1"/>
          </p:cNvSpPr>
          <p:nvPr>
            <p:ph idx="46"/>
          </p:nvPr>
        </p:nvSpPr>
        <p:spPr>
          <a:xfrm>
            <a:off x="2691336" y="6055822"/>
            <a:ext cx="1729332" cy="495389"/>
          </a:xfrm>
        </p:spPr>
        <p:txBody>
          <a:bodyPr/>
          <a:lstStyle/>
          <a:p>
            <a:r>
              <a:rPr lang="en-US" dirty="0" smtClean="0"/>
              <a:t>Neha </a:t>
            </a:r>
            <a:r>
              <a:rPr lang="en-US" dirty="0" err="1" smtClean="0"/>
              <a:t>goel</a:t>
            </a:r>
            <a:r>
              <a:rPr lang="en-US" dirty="0" smtClean="0"/>
              <a:t> </a:t>
            </a:r>
            <a:r>
              <a:rPr lang="en-US" i="1" dirty="0" err="1" smtClean="0"/>
              <a:t>ba</a:t>
            </a:r>
            <a:endParaRPr lang="en-US" i="1" dirty="0"/>
          </a:p>
        </p:txBody>
      </p:sp>
      <p:pic>
        <p:nvPicPr>
          <p:cNvPr id="38" name="Picture Placeholder 37"/>
          <p:cNvPicPr>
            <a:picLocks noGrp="1" noChangeAspect="1"/>
          </p:cNvPicPr>
          <p:nvPr>
            <p:ph type="pic" sz="quarter" idx="47"/>
          </p:nvPr>
        </p:nvPicPr>
        <p:blipFill rotWithShape="1">
          <a:blip r:embed="rId7">
            <a:extLst>
              <a:ext uri="{28A0092B-C50C-407E-A947-70E740481C1C}">
                <a14:useLocalDpi xmlns:a14="http://schemas.microsoft.com/office/drawing/2010/main" val="0"/>
              </a:ext>
            </a:extLst>
          </a:blip>
          <a:srcRect l="-1111" t="-3134" r="44783" b="3134"/>
          <a:stretch/>
        </p:blipFill>
        <p:spPr/>
      </p:pic>
      <p:sp>
        <p:nvSpPr>
          <p:cNvPr id="26" name="Content Placeholder 25"/>
          <p:cNvSpPr>
            <a:spLocks noGrp="1"/>
          </p:cNvSpPr>
          <p:nvPr>
            <p:ph idx="50"/>
          </p:nvPr>
        </p:nvSpPr>
        <p:spPr/>
        <p:txBody>
          <a:bodyPr/>
          <a:lstStyle/>
          <a:p>
            <a:r>
              <a:rPr lang="en-US" dirty="0" smtClean="0"/>
              <a:t>Rachael Flatt </a:t>
            </a:r>
            <a:r>
              <a:rPr lang="en-US" i="1" dirty="0" smtClean="0"/>
              <a:t>BS</a:t>
            </a:r>
            <a:endParaRPr lang="en-US" i="1" dirty="0"/>
          </a:p>
        </p:txBody>
      </p:sp>
      <p:sp>
        <p:nvSpPr>
          <p:cNvPr id="27" name="Content Placeholder 26"/>
          <p:cNvSpPr>
            <a:spLocks noGrp="1"/>
          </p:cNvSpPr>
          <p:nvPr>
            <p:ph idx="51"/>
          </p:nvPr>
        </p:nvSpPr>
        <p:spPr>
          <a:xfrm>
            <a:off x="10317962" y="6197886"/>
            <a:ext cx="1729332" cy="495389"/>
          </a:xfrm>
        </p:spPr>
        <p:txBody>
          <a:bodyPr/>
          <a:lstStyle/>
          <a:p>
            <a:r>
              <a:rPr lang="en-US" dirty="0" smtClean="0"/>
              <a:t>Mickey </a:t>
            </a:r>
            <a:r>
              <a:rPr lang="en-US" dirty="0" err="1" smtClean="0"/>
              <a:t>trockel</a:t>
            </a:r>
            <a:r>
              <a:rPr lang="en-US" dirty="0" smtClean="0"/>
              <a:t> </a:t>
            </a:r>
            <a:r>
              <a:rPr lang="en-US" i="1" dirty="0" smtClean="0"/>
              <a:t>md, </a:t>
            </a:r>
            <a:r>
              <a:rPr lang="en-US" i="1" dirty="0" err="1" smtClean="0"/>
              <a:t>phd</a:t>
            </a:r>
            <a:endParaRPr lang="en-US" i="1" dirty="0"/>
          </a:p>
        </p:txBody>
      </p:sp>
      <p:sp>
        <p:nvSpPr>
          <p:cNvPr id="28" name="Content Placeholder 27"/>
          <p:cNvSpPr>
            <a:spLocks noGrp="1"/>
          </p:cNvSpPr>
          <p:nvPr>
            <p:ph idx="52"/>
          </p:nvPr>
        </p:nvSpPr>
        <p:spPr>
          <a:xfrm>
            <a:off x="7432545" y="6209921"/>
            <a:ext cx="1729332" cy="495389"/>
          </a:xfrm>
        </p:spPr>
        <p:txBody>
          <a:bodyPr/>
          <a:lstStyle/>
          <a:p>
            <a:r>
              <a:rPr lang="en-US" dirty="0"/>
              <a:t>Marie-Laure Firebaugh </a:t>
            </a:r>
            <a:r>
              <a:rPr lang="en-US" i="1" dirty="0"/>
              <a:t>LMSW</a:t>
            </a:r>
          </a:p>
        </p:txBody>
      </p:sp>
      <p:sp>
        <p:nvSpPr>
          <p:cNvPr id="29" name="Content Placeholder 28"/>
          <p:cNvSpPr>
            <a:spLocks noGrp="1"/>
          </p:cNvSpPr>
          <p:nvPr>
            <p:ph idx="53"/>
          </p:nvPr>
        </p:nvSpPr>
        <p:spPr>
          <a:xfrm>
            <a:off x="6009732" y="6193116"/>
            <a:ext cx="1570511" cy="495389"/>
          </a:xfrm>
        </p:spPr>
        <p:txBody>
          <a:bodyPr/>
          <a:lstStyle/>
          <a:p>
            <a:r>
              <a:rPr lang="en-US" dirty="0" smtClean="0"/>
              <a:t>Anna </a:t>
            </a:r>
            <a:r>
              <a:rPr lang="en-US" dirty="0" err="1" smtClean="0"/>
              <a:t>karam</a:t>
            </a:r>
            <a:r>
              <a:rPr lang="en-US" dirty="0" smtClean="0"/>
              <a:t> </a:t>
            </a:r>
            <a:r>
              <a:rPr lang="en-US" i="1" dirty="0" smtClean="0"/>
              <a:t>ma</a:t>
            </a:r>
            <a:endParaRPr lang="en-US" i="1" dirty="0"/>
          </a:p>
        </p:txBody>
      </p:sp>
      <p:pic>
        <p:nvPicPr>
          <p:cNvPr id="4" name="Picture Placeholder 3"/>
          <p:cNvPicPr>
            <a:picLocks noGrp="1" noChangeAspect="1"/>
          </p:cNvPicPr>
          <p:nvPr>
            <p:ph type="pic" sz="quarter" idx="37"/>
          </p:nvPr>
        </p:nvPicPr>
        <p:blipFill rotWithShape="1">
          <a:blip r:embed="rId8">
            <a:extLst>
              <a:ext uri="{28A0092B-C50C-407E-A947-70E740481C1C}">
                <a14:useLocalDpi xmlns:a14="http://schemas.microsoft.com/office/drawing/2010/main" val="0"/>
              </a:ext>
            </a:extLst>
          </a:blip>
          <a:srcRect l="8946" t="-1158" r="24388" b="1158"/>
          <a:stretch/>
        </p:blipFill>
        <p:spPr/>
      </p:pic>
      <p:pic>
        <p:nvPicPr>
          <p:cNvPr id="11" name="Picture Placeholder 10"/>
          <p:cNvPicPr>
            <a:picLocks noGrp="1" noChangeAspect="1"/>
          </p:cNvPicPr>
          <p:nvPr>
            <p:ph type="pic" sz="quarter" idx="38"/>
          </p:nvPr>
        </p:nvPicPr>
        <p:blipFill>
          <a:blip r:embed="rId9">
            <a:extLst>
              <a:ext uri="{28A0092B-C50C-407E-A947-70E740481C1C}">
                <a14:useLocalDpi xmlns:a14="http://schemas.microsoft.com/office/drawing/2010/main" val="0"/>
              </a:ext>
            </a:extLst>
          </a:blip>
          <a:srcRect t="7787" b="7787"/>
          <a:stretch>
            <a:fillRect/>
          </a:stretch>
        </p:blipFill>
        <p:spPr/>
      </p:pic>
      <p:pic>
        <p:nvPicPr>
          <p:cNvPr id="14" name="Picture Placeholder 13"/>
          <p:cNvPicPr>
            <a:picLocks noGrp="1" noChangeAspect="1"/>
          </p:cNvPicPr>
          <p:nvPr>
            <p:ph type="pic" sz="quarter" idx="16"/>
          </p:nvPr>
        </p:nvPicPr>
        <p:blipFill>
          <a:blip r:embed="rId10">
            <a:extLst>
              <a:ext uri="{28A0092B-C50C-407E-A947-70E740481C1C}">
                <a14:useLocalDpi xmlns:a14="http://schemas.microsoft.com/office/drawing/2010/main" val="0"/>
              </a:ext>
            </a:extLst>
          </a:blip>
          <a:srcRect t="16667" b="16667"/>
          <a:stretch>
            <a:fillRect/>
          </a:stretch>
        </p:blipFill>
        <p:spPr>
          <a:xfrm>
            <a:off x="10317962" y="2213518"/>
            <a:ext cx="1144270" cy="1144270"/>
          </a:xfrm>
        </p:spPr>
      </p:pic>
      <p:pic>
        <p:nvPicPr>
          <p:cNvPr id="20" name="Picture Placeholder 19"/>
          <p:cNvPicPr>
            <a:picLocks noGrp="1" noChangeAspect="1"/>
          </p:cNvPicPr>
          <p:nvPr>
            <p:ph type="pic" sz="quarter" idx="44"/>
          </p:nvPr>
        </p:nvPicPr>
        <p:blipFill rotWithShape="1">
          <a:blip r:embed="rId11">
            <a:extLst>
              <a:ext uri="{28A0092B-C50C-407E-A947-70E740481C1C}">
                <a14:useLocalDpi xmlns:a14="http://schemas.microsoft.com/office/drawing/2010/main" val="0"/>
              </a:ext>
            </a:extLst>
          </a:blip>
          <a:srcRect t="5504" b="19416"/>
          <a:stretch/>
        </p:blipFill>
        <p:spPr/>
      </p:pic>
      <p:pic>
        <p:nvPicPr>
          <p:cNvPr id="23" name="Picture Placeholder 22"/>
          <p:cNvPicPr>
            <a:picLocks noGrp="1" noChangeAspect="1"/>
          </p:cNvPicPr>
          <p:nvPr>
            <p:ph type="pic" sz="quarter" idx="49"/>
          </p:nvPr>
        </p:nvPicPr>
        <p:blipFill>
          <a:blip r:embed="rId12">
            <a:extLst>
              <a:ext uri="{28A0092B-C50C-407E-A947-70E740481C1C}">
                <a14:useLocalDpi xmlns:a14="http://schemas.microsoft.com/office/drawing/2010/main" val="0"/>
              </a:ext>
            </a:extLst>
          </a:blip>
          <a:srcRect t="13054" b="13054"/>
          <a:stretch>
            <a:fillRect/>
          </a:stretch>
        </p:blipFill>
        <p:spPr/>
      </p:pic>
      <p:pic>
        <p:nvPicPr>
          <p:cNvPr id="25" name="Picture Placeholder 24"/>
          <p:cNvPicPr>
            <a:picLocks noGrp="1" noChangeAspect="1"/>
          </p:cNvPicPr>
          <p:nvPr>
            <p:ph type="pic" sz="quarter" idx="48"/>
          </p:nvPr>
        </p:nvPicPr>
        <p:blipFill rotWithShape="1">
          <a:blip r:embed="rId13">
            <a:extLst>
              <a:ext uri="{28A0092B-C50C-407E-A947-70E740481C1C}">
                <a14:useLocalDpi xmlns:a14="http://schemas.microsoft.com/office/drawing/2010/main" val="0"/>
              </a:ext>
            </a:extLst>
          </a:blip>
          <a:srcRect t="3706" b="29864"/>
          <a:stretch/>
        </p:blipFill>
        <p:spPr/>
      </p:pic>
      <p:pic>
        <p:nvPicPr>
          <p:cNvPr id="44" name="Picture Placeholder 43"/>
          <p:cNvPicPr>
            <a:picLocks noGrp="1" noChangeAspect="1"/>
          </p:cNvPicPr>
          <p:nvPr>
            <p:ph type="pic" sz="quarter" idx="45"/>
          </p:nvPr>
        </p:nvPicPr>
        <p:blipFill rotWithShape="1">
          <a:blip r:embed="rId14">
            <a:extLst>
              <a:ext uri="{28A0092B-C50C-407E-A947-70E740481C1C}">
                <a14:useLocalDpi xmlns:a14="http://schemas.microsoft.com/office/drawing/2010/main" val="0"/>
              </a:ext>
            </a:extLst>
          </a:blip>
          <a:srcRect l="-1158" t="527" r="1158" b="27281"/>
          <a:stretch/>
        </p:blipFill>
        <p:spPr/>
      </p:pic>
      <p:sp>
        <p:nvSpPr>
          <p:cNvPr id="33" name="Content Placeholder 27"/>
          <p:cNvSpPr>
            <a:spLocks noGrp="1"/>
          </p:cNvSpPr>
          <p:nvPr>
            <p:ph idx="52"/>
          </p:nvPr>
        </p:nvSpPr>
        <p:spPr>
          <a:xfrm>
            <a:off x="8884027" y="6171697"/>
            <a:ext cx="1729332" cy="495389"/>
          </a:xfrm>
        </p:spPr>
        <p:txBody>
          <a:bodyPr/>
          <a:lstStyle/>
          <a:p>
            <a:pPr>
              <a:spcBef>
                <a:spcPts val="0"/>
              </a:spcBef>
            </a:pPr>
            <a:r>
              <a:rPr lang="en-US" dirty="0" err="1" smtClean="0"/>
              <a:t>Booil</a:t>
            </a:r>
            <a:r>
              <a:rPr lang="en-US" dirty="0" smtClean="0"/>
              <a:t> jo </a:t>
            </a:r>
          </a:p>
          <a:p>
            <a:pPr>
              <a:spcBef>
                <a:spcPts val="0"/>
              </a:spcBef>
            </a:pPr>
            <a:r>
              <a:rPr lang="en-US" i="1" dirty="0" err="1" smtClean="0"/>
              <a:t>phd</a:t>
            </a:r>
            <a:endParaRPr lang="en-US" i="1" dirty="0"/>
          </a:p>
        </p:txBody>
      </p:sp>
      <p:pic>
        <p:nvPicPr>
          <p:cNvPr id="5" name="Picture Placeholder 4"/>
          <p:cNvPicPr>
            <a:picLocks noGrp="1" noChangeAspect="1"/>
          </p:cNvPicPr>
          <p:nvPr>
            <p:ph type="pic" sz="quarter" idx="54"/>
          </p:nvPr>
        </p:nvPicPr>
        <p:blipFill>
          <a:blip r:embed="rId15">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26515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20</a:t>
            </a:fld>
            <a:endParaRPr lang="en-US" noProof="0" dirty="0"/>
          </a:p>
        </p:txBody>
      </p:sp>
      <p:sp>
        <p:nvSpPr>
          <p:cNvPr id="3" name="Content Placeholder 2"/>
          <p:cNvSpPr>
            <a:spLocks noGrp="1"/>
          </p:cNvSpPr>
          <p:nvPr>
            <p:ph sz="half" idx="1"/>
          </p:nvPr>
        </p:nvSpPr>
        <p:spPr>
          <a:xfrm>
            <a:off x="368708" y="2096159"/>
            <a:ext cx="4533402" cy="3599815"/>
          </a:xfrm>
        </p:spPr>
        <p:txBody>
          <a:bodyPr/>
          <a:lstStyle/>
          <a:p>
            <a:pPr marL="0" indent="0">
              <a:buNone/>
            </a:pPr>
            <a:r>
              <a:rPr lang="en-US" dirty="0"/>
              <a:t>Among intervention participants, percent engagement with the program was significantly associated with greater decreases in EDE-Q Global scores from baseline to post  (</a:t>
            </a:r>
            <a:r>
              <a:rPr lang="en-US" dirty="0" smtClean="0"/>
              <a:t>p&lt;0.001)</a:t>
            </a:r>
            <a:endParaRPr lang="en-US" dirty="0"/>
          </a:p>
        </p:txBody>
      </p:sp>
      <p:sp>
        <p:nvSpPr>
          <p:cNvPr id="5" name="Title 4"/>
          <p:cNvSpPr>
            <a:spLocks noGrp="1"/>
          </p:cNvSpPr>
          <p:nvPr>
            <p:ph type="title"/>
          </p:nvPr>
        </p:nvSpPr>
        <p:spPr/>
        <p:txBody>
          <a:bodyPr/>
          <a:lstStyle/>
          <a:p>
            <a:r>
              <a:rPr lang="en-US" dirty="0" smtClean="0"/>
              <a:t>Intervention engagement</a:t>
            </a:r>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00976425"/>
              </p:ext>
            </p:extLst>
          </p:nvPr>
        </p:nvGraphicFramePr>
        <p:xfrm>
          <a:off x="4389120" y="1166958"/>
          <a:ext cx="7274560" cy="54582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963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21</a:t>
            </a:fld>
            <a:endParaRPr lang="en-US" noProof="0" dirty="0"/>
          </a:p>
        </p:txBody>
      </p:sp>
      <p:sp>
        <p:nvSpPr>
          <p:cNvPr id="3" name="Content Placeholder 2"/>
          <p:cNvSpPr>
            <a:spLocks noGrp="1"/>
          </p:cNvSpPr>
          <p:nvPr>
            <p:ph idx="1"/>
          </p:nvPr>
        </p:nvSpPr>
        <p:spPr>
          <a:xfrm>
            <a:off x="515938" y="1454179"/>
            <a:ext cx="10837862" cy="4351338"/>
          </a:xfrm>
        </p:spPr>
        <p:txBody>
          <a:bodyPr>
            <a:normAutofit fontScale="92500" lnSpcReduction="10000"/>
          </a:bodyPr>
          <a:lstStyle/>
          <a:p>
            <a:pPr marL="382270" indent="-382270" defTabSz="502412">
              <a:spcBef>
                <a:spcPts val="0"/>
              </a:spcBef>
              <a:defRPr sz="2752"/>
            </a:pPr>
            <a:r>
              <a:rPr lang="en-US" dirty="0"/>
              <a:t>A mobile, coached ED program significantly reduced:</a:t>
            </a:r>
          </a:p>
          <a:p>
            <a:pPr marL="839470" lvl="1" indent="-457200" defTabSz="502412">
              <a:buFont typeface="Calibri" panose="020F0502020204030204" pitchFamily="34" charset="0"/>
              <a:buChar char="‒"/>
              <a:defRPr sz="2752"/>
            </a:pPr>
            <a:r>
              <a:rPr lang="en-US" sz="2800" dirty="0"/>
              <a:t>Overall ED psychopathology</a:t>
            </a:r>
          </a:p>
          <a:p>
            <a:pPr marL="1196340" lvl="2" indent="-382270" defTabSz="502412">
              <a:defRPr sz="2752"/>
            </a:pPr>
            <a:r>
              <a:rPr lang="en-US" dirty="0"/>
              <a:t>Effect size in line with meta-analytic findings on the efficacy of in-person CBT vs. inactive control on cognitive symptoms in patients with BN and BED (Hedge’s g = 0.24-0.34</a:t>
            </a:r>
            <a:r>
              <a:rPr lang="en-US" dirty="0" smtClean="0"/>
              <a:t>)</a:t>
            </a:r>
            <a:endParaRPr lang="en-US" dirty="0"/>
          </a:p>
          <a:p>
            <a:pPr marL="1196340" lvl="2" indent="-382270" defTabSz="502412">
              <a:defRPr sz="2752"/>
            </a:pPr>
            <a:r>
              <a:rPr lang="en-US" dirty="0"/>
              <a:t>Effect size similar to other RCTs </a:t>
            </a:r>
            <a:r>
              <a:rPr lang="en-US" dirty="0" smtClean="0"/>
              <a:t>of online </a:t>
            </a:r>
            <a:r>
              <a:rPr lang="en-US" dirty="0"/>
              <a:t>interventions for EDs and other psychiatric </a:t>
            </a:r>
            <a:r>
              <a:rPr lang="en-US" dirty="0" smtClean="0"/>
              <a:t>disorders</a:t>
            </a:r>
            <a:endParaRPr lang="en-US" sz="2800" dirty="0"/>
          </a:p>
          <a:p>
            <a:pPr marL="839470" lvl="1" indent="-457200" defTabSz="502412">
              <a:buFont typeface="Calibri" panose="020F0502020204030204" pitchFamily="34" charset="0"/>
              <a:buChar char="‒"/>
              <a:defRPr sz="2752"/>
            </a:pPr>
            <a:r>
              <a:rPr lang="en-US" sz="2800" dirty="0"/>
              <a:t>Binge eating and compensatory behaviors</a:t>
            </a:r>
          </a:p>
          <a:p>
            <a:pPr marL="839470" lvl="1" indent="-457200" defTabSz="502412">
              <a:buFont typeface="Calibri" panose="020F0502020204030204" pitchFamily="34" charset="0"/>
              <a:buChar char="‒"/>
              <a:defRPr sz="2752"/>
            </a:pPr>
            <a:r>
              <a:rPr lang="en-US" sz="2800" dirty="0"/>
              <a:t>Clinical impairment</a:t>
            </a:r>
          </a:p>
          <a:p>
            <a:pPr marL="839470" lvl="1" indent="-457200" defTabSz="502412">
              <a:buFont typeface="Calibri" panose="020F0502020204030204" pitchFamily="34" charset="0"/>
              <a:buChar char="‒"/>
              <a:defRPr sz="2752"/>
            </a:pPr>
            <a:r>
              <a:rPr lang="en-US" sz="2800" dirty="0"/>
              <a:t>Depression </a:t>
            </a:r>
          </a:p>
          <a:p>
            <a:pPr marL="1196340" lvl="2" indent="-382270" defTabSz="502412">
              <a:defRPr sz="2752"/>
            </a:pPr>
            <a:r>
              <a:rPr lang="en-US" dirty="0"/>
              <a:t>Gains sustained through follow-up for all outcomes except binge eating</a:t>
            </a:r>
            <a:endParaRPr lang="en-US" sz="2800" dirty="0"/>
          </a:p>
          <a:p>
            <a:pPr marL="1209040" lvl="2" indent="-382270" defTabSz="502412">
              <a:spcBef>
                <a:spcPts val="0"/>
              </a:spcBef>
              <a:defRPr sz="2752"/>
            </a:pPr>
            <a:endParaRPr lang="en-US" sz="2800" dirty="0"/>
          </a:p>
          <a:p>
            <a:endParaRPr lang="en-US" dirty="0"/>
          </a:p>
        </p:txBody>
      </p:sp>
      <p:sp>
        <p:nvSpPr>
          <p:cNvPr id="4" name="Title 3"/>
          <p:cNvSpPr>
            <a:spLocks noGrp="1"/>
          </p:cNvSpPr>
          <p:nvPr>
            <p:ph type="title"/>
          </p:nvPr>
        </p:nvSpPr>
        <p:spPr/>
        <p:txBody>
          <a:bodyPr/>
          <a:lstStyle/>
          <a:p>
            <a:r>
              <a:rPr lang="en-US" dirty="0" smtClean="0"/>
              <a:t>summary</a:t>
            </a:r>
            <a:endParaRPr lang="en-US" dirty="0"/>
          </a:p>
        </p:txBody>
      </p:sp>
      <p:sp>
        <p:nvSpPr>
          <p:cNvPr id="5" name="Linardon, 2018, Int J Eat Disord; Linardon &amp; Wade, 2018, Int J Eat Disord"/>
          <p:cNvSpPr txBox="1"/>
          <p:nvPr/>
        </p:nvSpPr>
        <p:spPr>
          <a:xfrm>
            <a:off x="4933507" y="8870839"/>
            <a:ext cx="7915349" cy="31803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r">
              <a:defRPr sz="1800" b="0">
                <a:latin typeface="Helvetica Light"/>
                <a:ea typeface="Helvetica Light"/>
                <a:cs typeface="Helvetica Light"/>
                <a:sym typeface="Helvetica Light"/>
              </a:defRPr>
            </a:pPr>
            <a:endParaRPr sz="1400" i="1" dirty="0">
              <a:latin typeface="Helvetica"/>
              <a:ea typeface="Helvetica"/>
              <a:cs typeface="Helvetica"/>
              <a:sym typeface="Helvetica"/>
            </a:endParaRPr>
          </a:p>
        </p:txBody>
      </p:sp>
      <p:sp>
        <p:nvSpPr>
          <p:cNvPr id="6" name="Rectangle 5"/>
          <p:cNvSpPr/>
          <p:nvPr/>
        </p:nvSpPr>
        <p:spPr>
          <a:xfrm>
            <a:off x="5795010" y="5977909"/>
            <a:ext cx="6339840" cy="738664"/>
          </a:xfrm>
          <a:prstGeom prst="rect">
            <a:avLst/>
          </a:prstGeom>
        </p:spPr>
        <p:txBody>
          <a:bodyPr wrap="square">
            <a:spAutoFit/>
          </a:bodyPr>
          <a:lstStyle/>
          <a:p>
            <a:pPr algn="r">
              <a:defRPr sz="1800" b="0">
                <a:latin typeface="Helvetica Light"/>
                <a:ea typeface="Helvetica Light"/>
                <a:cs typeface="Helvetica Light"/>
                <a:sym typeface="Helvetica Light"/>
              </a:defRPr>
            </a:pPr>
            <a:r>
              <a:rPr lang="en-US" sz="1400" dirty="0" err="1">
                <a:ea typeface="Helvetica"/>
                <a:cs typeface="Helvetica"/>
                <a:sym typeface="Helvetica"/>
              </a:rPr>
              <a:t>Linardon</a:t>
            </a:r>
            <a:r>
              <a:rPr lang="en-US" sz="1400" dirty="0">
                <a:ea typeface="Helvetica"/>
                <a:cs typeface="Helvetica"/>
                <a:sym typeface="Helvetica"/>
              </a:rPr>
              <a:t> et al., 2017, </a:t>
            </a:r>
            <a:r>
              <a:rPr lang="en-US" sz="1400" i="1" dirty="0">
                <a:ea typeface="Helvetica"/>
                <a:cs typeface="Helvetica"/>
                <a:sym typeface="Helvetica"/>
              </a:rPr>
              <a:t>J Consult </a:t>
            </a:r>
            <a:r>
              <a:rPr lang="en-US" sz="1400" i="1" dirty="0" err="1">
                <a:ea typeface="Helvetica"/>
                <a:cs typeface="Helvetica"/>
                <a:sym typeface="Helvetica"/>
              </a:rPr>
              <a:t>Clin</a:t>
            </a:r>
            <a:r>
              <a:rPr lang="en-US" sz="1400" i="1" dirty="0">
                <a:ea typeface="Helvetica"/>
                <a:cs typeface="Helvetica"/>
                <a:sym typeface="Helvetica"/>
              </a:rPr>
              <a:t> </a:t>
            </a:r>
            <a:r>
              <a:rPr lang="en-US" sz="1400" i="1" dirty="0" err="1">
                <a:ea typeface="Helvetica"/>
                <a:cs typeface="Helvetica"/>
                <a:sym typeface="Helvetica"/>
              </a:rPr>
              <a:t>Psychol</a:t>
            </a:r>
            <a:r>
              <a:rPr lang="en-US" sz="1400" i="1" dirty="0">
                <a:ea typeface="Helvetica"/>
                <a:cs typeface="Helvetica"/>
                <a:sym typeface="Helvetica"/>
              </a:rPr>
              <a:t>; </a:t>
            </a:r>
            <a:r>
              <a:rPr lang="en-US" sz="1400" dirty="0" err="1" smtClean="0"/>
              <a:t>Linardon</a:t>
            </a:r>
            <a:r>
              <a:rPr lang="en-US" sz="1400" dirty="0"/>
              <a:t>, 2018, </a:t>
            </a:r>
            <a:r>
              <a:rPr lang="en-US" sz="1400" i="1" dirty="0" err="1">
                <a:ea typeface="Helvetica"/>
                <a:cs typeface="Helvetica"/>
                <a:sym typeface="Helvetica"/>
              </a:rPr>
              <a:t>Int</a:t>
            </a:r>
            <a:r>
              <a:rPr lang="en-US" sz="1400" i="1" dirty="0">
                <a:ea typeface="Helvetica"/>
                <a:cs typeface="Helvetica"/>
                <a:sym typeface="Helvetica"/>
              </a:rPr>
              <a:t> J Eat </a:t>
            </a:r>
            <a:r>
              <a:rPr lang="en-US" sz="1400" i="1" dirty="0" err="1">
                <a:ea typeface="Helvetica"/>
                <a:cs typeface="Helvetica"/>
                <a:sym typeface="Helvetica"/>
              </a:rPr>
              <a:t>Disord</a:t>
            </a:r>
            <a:r>
              <a:rPr lang="en-US" sz="1400" dirty="0"/>
              <a:t>; </a:t>
            </a:r>
            <a:r>
              <a:rPr lang="en-US" sz="1400" dirty="0" err="1"/>
              <a:t>Linardon</a:t>
            </a:r>
            <a:r>
              <a:rPr lang="en-US" sz="1400" dirty="0"/>
              <a:t> &amp; Wade, 2018, </a:t>
            </a:r>
            <a:r>
              <a:rPr lang="en-US" sz="1400" i="1" dirty="0" err="1">
                <a:ea typeface="Helvetica"/>
                <a:cs typeface="Helvetica"/>
                <a:sym typeface="Helvetica"/>
              </a:rPr>
              <a:t>Int</a:t>
            </a:r>
            <a:r>
              <a:rPr lang="en-US" sz="1400" i="1" dirty="0">
                <a:ea typeface="Helvetica"/>
                <a:cs typeface="Helvetica"/>
                <a:sym typeface="Helvetica"/>
              </a:rPr>
              <a:t> J Eat </a:t>
            </a:r>
            <a:r>
              <a:rPr lang="en-US" sz="1400" i="1" dirty="0" err="1">
                <a:ea typeface="Helvetica"/>
                <a:cs typeface="Helvetica"/>
                <a:sym typeface="Helvetica"/>
              </a:rPr>
              <a:t>Disord</a:t>
            </a:r>
            <a:r>
              <a:rPr lang="en-US" sz="1400" i="1" dirty="0">
                <a:ea typeface="Helvetica"/>
                <a:cs typeface="Helvetica"/>
                <a:sym typeface="Helvetica"/>
              </a:rPr>
              <a:t>; </a:t>
            </a:r>
            <a:r>
              <a:rPr lang="en-US" sz="1400" dirty="0" err="1" smtClean="0">
                <a:ea typeface="Helvetica"/>
                <a:cs typeface="Helvetica"/>
                <a:sym typeface="Helvetica"/>
              </a:rPr>
              <a:t>Melioli</a:t>
            </a:r>
            <a:r>
              <a:rPr lang="en-US" sz="1400" dirty="0" smtClean="0">
                <a:ea typeface="Helvetica"/>
                <a:cs typeface="Helvetica"/>
                <a:sym typeface="Helvetica"/>
              </a:rPr>
              <a:t> </a:t>
            </a:r>
            <a:r>
              <a:rPr lang="en-US" sz="1400" dirty="0">
                <a:ea typeface="Helvetica"/>
                <a:cs typeface="Helvetica"/>
                <a:sym typeface="Helvetica"/>
              </a:rPr>
              <a:t>et al., 2016, </a:t>
            </a:r>
            <a:r>
              <a:rPr lang="en-US" sz="1400" i="1" dirty="0" err="1">
                <a:ea typeface="Helvetica"/>
                <a:cs typeface="Helvetica"/>
                <a:sym typeface="Helvetica"/>
              </a:rPr>
              <a:t>Int</a:t>
            </a:r>
            <a:r>
              <a:rPr lang="en-US" sz="1400" i="1" dirty="0">
                <a:ea typeface="Helvetica"/>
                <a:cs typeface="Helvetica"/>
                <a:sym typeface="Helvetica"/>
              </a:rPr>
              <a:t> J Eat </a:t>
            </a:r>
            <a:r>
              <a:rPr lang="en-US" sz="1400" i="1" dirty="0" err="1">
                <a:ea typeface="Helvetica"/>
                <a:cs typeface="Helvetica"/>
                <a:sym typeface="Helvetica"/>
              </a:rPr>
              <a:t>Disord</a:t>
            </a:r>
            <a:r>
              <a:rPr lang="en-US" sz="1400" i="1" dirty="0">
                <a:ea typeface="Helvetica"/>
                <a:cs typeface="Helvetica"/>
                <a:sym typeface="Helvetica"/>
              </a:rPr>
              <a:t>; </a:t>
            </a:r>
            <a:r>
              <a:rPr lang="en-US" sz="1400" dirty="0" err="1">
                <a:ea typeface="Helvetica"/>
                <a:cs typeface="Helvetica"/>
                <a:sym typeface="Helvetica"/>
              </a:rPr>
              <a:t>Mond</a:t>
            </a:r>
            <a:r>
              <a:rPr lang="en-US" sz="1400" dirty="0">
                <a:ea typeface="Helvetica"/>
                <a:cs typeface="Helvetica"/>
                <a:sym typeface="Helvetica"/>
              </a:rPr>
              <a:t> et al., 2004, </a:t>
            </a:r>
            <a:r>
              <a:rPr lang="en-US" sz="1400" i="1" dirty="0" err="1">
                <a:ea typeface="Helvetica"/>
                <a:cs typeface="Helvetica"/>
                <a:sym typeface="Helvetica"/>
              </a:rPr>
              <a:t>Behav</a:t>
            </a:r>
            <a:r>
              <a:rPr lang="en-US" sz="1400" i="1" dirty="0">
                <a:ea typeface="Helvetica"/>
                <a:cs typeface="Helvetica"/>
                <a:sym typeface="Helvetica"/>
              </a:rPr>
              <a:t> Res </a:t>
            </a:r>
            <a:r>
              <a:rPr lang="en-US" sz="1400" i="1" dirty="0" err="1">
                <a:ea typeface="Helvetica"/>
                <a:cs typeface="Helvetica"/>
                <a:sym typeface="Helvetica"/>
              </a:rPr>
              <a:t>Ther</a:t>
            </a:r>
            <a:r>
              <a:rPr lang="en-US" sz="1400" i="1" dirty="0">
                <a:ea typeface="Helvetica"/>
                <a:cs typeface="Helvetica"/>
                <a:sym typeface="Helvetica"/>
              </a:rPr>
              <a:t>; </a:t>
            </a:r>
            <a:r>
              <a:rPr lang="en-US" sz="1400" dirty="0">
                <a:ea typeface="Helvetica"/>
                <a:cs typeface="Helvetica"/>
                <a:sym typeface="Helvetica"/>
              </a:rPr>
              <a:t>Taylor et al., 2019, </a:t>
            </a:r>
            <a:r>
              <a:rPr lang="en-US" sz="1400" dirty="0" smtClean="0">
                <a:ea typeface="Helvetica"/>
                <a:cs typeface="Helvetica"/>
                <a:sym typeface="Helvetica"/>
              </a:rPr>
              <a:t>under review</a:t>
            </a:r>
            <a:endParaRPr lang="en-US" sz="1400" i="1" dirty="0">
              <a:ea typeface="Helvetica"/>
              <a:cs typeface="Helvetica"/>
              <a:sym typeface="Helvetica"/>
            </a:endParaRPr>
          </a:p>
        </p:txBody>
      </p:sp>
    </p:spTree>
    <p:extLst>
      <p:ext uri="{BB962C8B-B14F-4D97-AF65-F5344CB8AC3E}">
        <p14:creationId xmlns:p14="http://schemas.microsoft.com/office/powerpoint/2010/main" val="3303668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22</a:t>
            </a:fld>
            <a:endParaRPr lang="en-US" noProof="0" dirty="0"/>
          </a:p>
        </p:txBody>
      </p:sp>
      <p:sp>
        <p:nvSpPr>
          <p:cNvPr id="3" name="Content Placeholder 2"/>
          <p:cNvSpPr>
            <a:spLocks noGrp="1"/>
          </p:cNvSpPr>
          <p:nvPr>
            <p:ph idx="1"/>
          </p:nvPr>
        </p:nvSpPr>
        <p:spPr>
          <a:xfrm>
            <a:off x="515938" y="1454179"/>
            <a:ext cx="10837862" cy="4351338"/>
          </a:xfrm>
        </p:spPr>
        <p:txBody>
          <a:bodyPr>
            <a:normAutofit lnSpcReduction="10000"/>
          </a:bodyPr>
          <a:lstStyle/>
          <a:p>
            <a:pPr marL="0" indent="0">
              <a:buNone/>
            </a:pPr>
            <a:r>
              <a:rPr lang="en-US" dirty="0"/>
              <a:t>Despite the success of HBI, there is much work that needs to be done to optimize outcomes for individuals with </a:t>
            </a:r>
            <a:r>
              <a:rPr lang="en-US" dirty="0" smtClean="0"/>
              <a:t>EDs</a:t>
            </a:r>
            <a:endParaRPr lang="en-US" dirty="0"/>
          </a:p>
          <a:p>
            <a:pPr marL="514350" indent="-514350">
              <a:buFont typeface="+mj-lt"/>
              <a:buAutoNum type="arabicPeriod"/>
            </a:pPr>
            <a:r>
              <a:rPr lang="en-US" dirty="0"/>
              <a:t>Screens do not reach all of those in need</a:t>
            </a:r>
          </a:p>
          <a:p>
            <a:pPr marL="514350" indent="-514350">
              <a:buFont typeface="+mj-lt"/>
              <a:buAutoNum type="arabicPeriod"/>
            </a:pPr>
            <a:r>
              <a:rPr lang="en-US" dirty="0"/>
              <a:t>Treatment </a:t>
            </a:r>
            <a:r>
              <a:rPr lang="en-US" dirty="0" smtClean="0"/>
              <a:t>and research-practice gaps </a:t>
            </a:r>
            <a:r>
              <a:rPr lang="en-US" dirty="0"/>
              <a:t>remains extremely wide </a:t>
            </a:r>
            <a:r>
              <a:rPr lang="en-US" dirty="0">
                <a:sym typeface="Wingdings"/>
              </a:rPr>
              <a:t> need for range of </a:t>
            </a:r>
            <a:r>
              <a:rPr lang="en-US" dirty="0" smtClean="0">
                <a:sym typeface="Wingdings"/>
              </a:rPr>
              <a:t>available evidence-based intervention </a:t>
            </a:r>
            <a:r>
              <a:rPr lang="en-US" dirty="0">
                <a:sym typeface="Wingdings"/>
              </a:rPr>
              <a:t>options</a:t>
            </a:r>
            <a:endParaRPr lang="en-US" dirty="0"/>
          </a:p>
          <a:p>
            <a:pPr marL="514350" indent="-514350">
              <a:buFont typeface="+mj-lt"/>
              <a:buAutoNum type="arabicPeriod"/>
            </a:pPr>
            <a:r>
              <a:rPr lang="en-US" dirty="0"/>
              <a:t>The number of individuals who follow through on treatment recommendations after a screen is suboptimal </a:t>
            </a:r>
          </a:p>
          <a:p>
            <a:pPr marL="514350" indent="-514350">
              <a:buFont typeface="+mj-lt"/>
              <a:buAutoNum type="arabicPeriod"/>
            </a:pPr>
            <a:r>
              <a:rPr lang="en-US" dirty="0"/>
              <a:t>Among those who do receive treatment, many individuals fail to complete a full course of treatment or achieve a desired outcome within a set timeframe</a:t>
            </a:r>
          </a:p>
          <a:p>
            <a:pPr marL="0" indent="0">
              <a:buNone/>
            </a:pPr>
            <a:endParaRPr lang="en-US" dirty="0"/>
          </a:p>
        </p:txBody>
      </p:sp>
      <p:sp>
        <p:nvSpPr>
          <p:cNvPr id="4" name="Title 3"/>
          <p:cNvSpPr>
            <a:spLocks noGrp="1"/>
          </p:cNvSpPr>
          <p:nvPr>
            <p:ph type="title"/>
          </p:nvPr>
        </p:nvSpPr>
        <p:spPr/>
        <p:txBody>
          <a:bodyPr/>
          <a:lstStyle/>
          <a:p>
            <a:r>
              <a:rPr lang="en-US" dirty="0" smtClean="0"/>
              <a:t>Gaps remain</a:t>
            </a:r>
            <a:endParaRPr lang="en-US" dirty="0"/>
          </a:p>
        </p:txBody>
      </p:sp>
      <p:sp>
        <p:nvSpPr>
          <p:cNvPr id="5" name="Linardon, 2018, Int J Eat Disord; Linardon &amp; Wade, 2018, Int J Eat Disord"/>
          <p:cNvSpPr txBox="1"/>
          <p:nvPr/>
        </p:nvSpPr>
        <p:spPr>
          <a:xfrm>
            <a:off x="4933507" y="8870839"/>
            <a:ext cx="7915349" cy="31803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r">
              <a:defRPr sz="1800" b="0">
                <a:latin typeface="Helvetica Light"/>
                <a:ea typeface="Helvetica Light"/>
                <a:cs typeface="Helvetica Light"/>
                <a:sym typeface="Helvetica Light"/>
              </a:defRPr>
            </a:pPr>
            <a:endParaRPr sz="1400" i="1" dirty="0">
              <a:latin typeface="Helvetica"/>
              <a:ea typeface="Helvetica"/>
              <a:cs typeface="Helvetica"/>
              <a:sym typeface="Helvetica"/>
            </a:endParaRPr>
          </a:p>
        </p:txBody>
      </p:sp>
      <p:sp>
        <p:nvSpPr>
          <p:cNvPr id="6" name="Rectangle 5"/>
          <p:cNvSpPr/>
          <p:nvPr/>
        </p:nvSpPr>
        <p:spPr>
          <a:xfrm>
            <a:off x="8090222" y="6408796"/>
            <a:ext cx="3916680" cy="307777"/>
          </a:xfrm>
          <a:prstGeom prst="rect">
            <a:avLst/>
          </a:prstGeom>
        </p:spPr>
        <p:txBody>
          <a:bodyPr wrap="square">
            <a:spAutoFit/>
          </a:bodyPr>
          <a:lstStyle/>
          <a:p>
            <a:pPr algn="r" defTabSz="584200" hangingPunct="0"/>
            <a:r>
              <a:rPr lang="en-US" sz="1400" dirty="0">
                <a:solidFill>
                  <a:srgbClr val="000000"/>
                </a:solidFill>
                <a:latin typeface="Helvetica Light" charset="0"/>
                <a:ea typeface="Helvetica Light" charset="0"/>
                <a:cs typeface="Helvetica Light" charset="0"/>
                <a:sym typeface="Helvetica Neue"/>
              </a:rPr>
              <a:t>Taylor et al, in press</a:t>
            </a:r>
            <a:r>
              <a:rPr lang="en-US" sz="1400" i="1" dirty="0">
                <a:solidFill>
                  <a:srgbClr val="000000"/>
                </a:solidFill>
                <a:latin typeface="Helvetica Light" charset="0"/>
                <a:ea typeface="Helvetica Light" charset="0"/>
                <a:cs typeface="Helvetica Light" charset="0"/>
                <a:sym typeface="Helvetica Neue"/>
              </a:rPr>
              <a:t>, </a:t>
            </a:r>
            <a:r>
              <a:rPr lang="en-US" sz="1400" i="1" dirty="0" err="1">
                <a:solidFill>
                  <a:srgbClr val="000000"/>
                </a:solidFill>
                <a:latin typeface="Helvetica Light" charset="0"/>
                <a:ea typeface="Helvetica Light" charset="0"/>
                <a:cs typeface="Helvetica Light" charset="0"/>
                <a:sym typeface="Helvetica Neue"/>
              </a:rPr>
              <a:t>Int</a:t>
            </a:r>
            <a:r>
              <a:rPr lang="en-US" sz="1400" i="1" dirty="0">
                <a:solidFill>
                  <a:srgbClr val="000000"/>
                </a:solidFill>
                <a:latin typeface="Helvetica Light" charset="0"/>
                <a:ea typeface="Helvetica Light" charset="0"/>
                <a:cs typeface="Helvetica Light" charset="0"/>
                <a:sym typeface="Helvetica Neue"/>
              </a:rPr>
              <a:t> J Eat </a:t>
            </a:r>
            <a:r>
              <a:rPr lang="en-US" sz="1400" i="1" dirty="0" err="1">
                <a:solidFill>
                  <a:srgbClr val="000000"/>
                </a:solidFill>
                <a:latin typeface="Helvetica Light" charset="0"/>
                <a:ea typeface="Helvetica Light" charset="0"/>
                <a:cs typeface="Helvetica Light" charset="0"/>
                <a:sym typeface="Helvetica Neue"/>
              </a:rPr>
              <a:t>Disord</a:t>
            </a:r>
            <a:endParaRPr lang="en-US" sz="1400" i="1" dirty="0">
              <a:solidFill>
                <a:srgbClr val="000000"/>
              </a:solidFill>
              <a:latin typeface="Helvetica Light" charset="0"/>
              <a:ea typeface="Helvetica Light" charset="0"/>
              <a:cs typeface="Helvetica Light" charset="0"/>
              <a:sym typeface="Helvetica Neue"/>
            </a:endParaRPr>
          </a:p>
        </p:txBody>
      </p:sp>
    </p:spTree>
    <p:extLst>
      <p:ext uri="{BB962C8B-B14F-4D97-AF65-F5344CB8AC3E}">
        <p14:creationId xmlns:p14="http://schemas.microsoft.com/office/powerpoint/2010/main" val="23198831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a:r>
            <a:r>
              <a:rPr lang="en-US" cap="none" dirty="0" err="1" smtClean="0"/>
              <a:t>i</a:t>
            </a:r>
            <a:r>
              <a:rPr lang="en-US" dirty="0" err="1" smtClean="0"/>
              <a:t>AIM</a:t>
            </a:r>
            <a:r>
              <a:rPr lang="en-US" dirty="0" smtClean="0"/>
              <a:t> </a:t>
            </a:r>
            <a:r>
              <a:rPr lang="en-US" dirty="0" err="1" smtClean="0"/>
              <a:t>edu</a:t>
            </a:r>
            <a:endParaRPr lang="en-US" dirty="0"/>
          </a:p>
        </p:txBody>
      </p:sp>
      <p:sp>
        <p:nvSpPr>
          <p:cNvPr id="3" name="Content Placeholder 2"/>
          <p:cNvSpPr>
            <a:spLocks noGrp="1"/>
          </p:cNvSpPr>
          <p:nvPr>
            <p:ph idx="1"/>
          </p:nvPr>
        </p:nvSpPr>
        <p:spPr>
          <a:xfrm>
            <a:off x="538960" y="1825625"/>
            <a:ext cx="5889136" cy="4351338"/>
          </a:xfrm>
        </p:spPr>
        <p:txBody>
          <a:bodyPr/>
          <a:lstStyle/>
          <a:p>
            <a:r>
              <a:rPr lang="en-US" dirty="0" err="1"/>
              <a:t>i</a:t>
            </a:r>
            <a:r>
              <a:rPr lang="en-US" dirty="0"/>
              <a:t> Anxiety Image and Mood: Evaluating an expanded mobile </a:t>
            </a:r>
            <a:r>
              <a:rPr lang="en-US" dirty="0" smtClean="0"/>
              <a:t>platform for </a:t>
            </a:r>
            <a:r>
              <a:rPr lang="en-US" dirty="0"/>
              <a:t>students (women and men) with EDs, depression, and/or anxiety</a:t>
            </a:r>
          </a:p>
          <a:p>
            <a:pPr lvl="1"/>
            <a:r>
              <a:rPr lang="en-US" dirty="0"/>
              <a:t>Paired with population-level screening</a:t>
            </a:r>
          </a:p>
          <a:p>
            <a:pPr lvl="1"/>
            <a:r>
              <a:rPr lang="en-US" dirty="0" smtClean="0"/>
              <a:t>Integration of prevention </a:t>
            </a:r>
            <a:r>
              <a:rPr lang="en-US" dirty="0"/>
              <a:t>and intervention</a:t>
            </a:r>
          </a:p>
          <a:p>
            <a:pPr lvl="1"/>
            <a:r>
              <a:rPr lang="en-US" dirty="0"/>
              <a:t>Treatment is personalized based on comorbidities</a:t>
            </a:r>
          </a:p>
          <a:p>
            <a:r>
              <a:rPr lang="en-US" dirty="0"/>
              <a:t>Will appeal to university stakeholders</a:t>
            </a:r>
          </a:p>
          <a:p>
            <a:pPr lvl="1"/>
            <a:r>
              <a:rPr lang="en-US" dirty="0"/>
              <a:t>Addresses the difficulty of getting “buy in” for ED-only </a:t>
            </a:r>
            <a:r>
              <a:rPr lang="en-US" dirty="0" smtClean="0"/>
              <a:t>interventions</a:t>
            </a:r>
          </a:p>
          <a:p>
            <a:r>
              <a:rPr lang="en-US" dirty="0" smtClean="0"/>
              <a:t>Plan to screen 146,000 students at 20+ colleges in order to identify and randomize 7,884 with the identified problems to mobile app intervention vs. referral to usual care</a:t>
            </a:r>
            <a:endParaRPr lang="en-US" dirty="0"/>
          </a:p>
          <a:p>
            <a:pPr marL="444500" lvl="1" indent="0">
              <a:buNone/>
            </a:pPr>
            <a:endParaRPr lang="en-US" dirty="0"/>
          </a:p>
          <a:p>
            <a:pPr marL="444500" lvl="1" indent="0">
              <a:buNone/>
            </a:pPr>
            <a:endParaRPr lang="en-US" dirty="0"/>
          </a:p>
          <a:p>
            <a:pPr marL="444500" lvl="1" indent="0">
              <a:buNone/>
            </a:pPr>
            <a:endParaRPr lang="en-US" dirty="0"/>
          </a:p>
          <a:p>
            <a:pPr marL="444500" lvl="1" indent="0">
              <a:buNone/>
            </a:pPr>
            <a:endParaRPr lang="en-US" dirty="0"/>
          </a:p>
          <a:p>
            <a:endParaRPr lang="en-US" dirty="0"/>
          </a:p>
          <a:p>
            <a:endParaRPr lang="en-US" dirty="0"/>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070389" y="498883"/>
            <a:ext cx="3838098" cy="3828502"/>
          </a:xfrm>
        </p:spPr>
      </p:pic>
      <p:sp>
        <p:nvSpPr>
          <p:cNvPr id="5" name="Slide Number Placeholder 4"/>
          <p:cNvSpPr>
            <a:spLocks noGrp="1"/>
          </p:cNvSpPr>
          <p:nvPr>
            <p:ph type="sldNum" sz="quarter" idx="12"/>
          </p:nvPr>
        </p:nvSpPr>
        <p:spPr/>
        <p:txBody>
          <a:bodyPr/>
          <a:lstStyle/>
          <a:p>
            <a:fld id="{9EC71654-96A5-4280-94F3-931C61A9F92C}" type="slidenum">
              <a:rPr lang="en-US" noProof="0" smtClean="0"/>
              <a:pPr/>
              <a:t>23</a:t>
            </a:fld>
            <a:endParaRPr lang="en-US" noProof="0" dirty="0"/>
          </a:p>
        </p:txBody>
      </p:sp>
      <p:sp>
        <p:nvSpPr>
          <p:cNvPr id="8" name="Rectangle 7"/>
          <p:cNvSpPr/>
          <p:nvPr/>
        </p:nvSpPr>
        <p:spPr>
          <a:xfrm>
            <a:off x="7396456" y="6448047"/>
            <a:ext cx="4795544" cy="307777"/>
          </a:xfrm>
          <a:prstGeom prst="rect">
            <a:avLst/>
          </a:prstGeom>
        </p:spPr>
        <p:txBody>
          <a:bodyPr wrap="none">
            <a:spAutoFit/>
          </a:bodyPr>
          <a:lstStyle/>
          <a:p>
            <a:r>
              <a:rPr lang="en-US" sz="1400" dirty="0">
                <a:latin typeface="Helvetica Light" charset="0"/>
                <a:ea typeface="Helvetica Light" charset="0"/>
                <a:cs typeface="Helvetica Light" charset="0"/>
              </a:rPr>
              <a:t>R01 </a:t>
            </a:r>
            <a:r>
              <a:rPr lang="en-US" sz="1400" dirty="0" smtClean="0">
                <a:latin typeface="Helvetica Light" charset="0"/>
                <a:ea typeface="Helvetica Light" charset="0"/>
                <a:cs typeface="Helvetica Light" charset="0"/>
              </a:rPr>
              <a:t>MH115128, PIs Wilfley, Taylor, Eisenberg, &amp; Newman</a:t>
            </a:r>
            <a:endParaRPr lang="en-US" sz="14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377727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24</a:t>
            </a:fld>
            <a:endParaRPr lang="en-US" noProof="0" dirty="0"/>
          </a:p>
        </p:txBody>
      </p:sp>
      <p:sp>
        <p:nvSpPr>
          <p:cNvPr id="3" name="Content Placeholder 2"/>
          <p:cNvSpPr>
            <a:spLocks noGrp="1"/>
          </p:cNvSpPr>
          <p:nvPr>
            <p:ph idx="1"/>
          </p:nvPr>
        </p:nvSpPr>
        <p:spPr>
          <a:xfrm>
            <a:off x="215861" y="1852920"/>
            <a:ext cx="7561262" cy="4351338"/>
          </a:xfrm>
        </p:spPr>
        <p:txBody>
          <a:bodyPr>
            <a:normAutofit/>
          </a:bodyPr>
          <a:lstStyle/>
          <a:p>
            <a:pPr marL="457200" lvl="1"/>
            <a:r>
              <a:rPr lang="en-US" dirty="0"/>
              <a:t>Importance of engaging users with support immediately </a:t>
            </a:r>
            <a:r>
              <a:rPr lang="en-US" dirty="0" smtClean="0"/>
              <a:t>post-screen</a:t>
            </a:r>
            <a:endParaRPr lang="en-US" dirty="0"/>
          </a:p>
          <a:p>
            <a:pPr marL="1346200" lvl="6" indent="-457200">
              <a:spcBef>
                <a:spcPts val="0"/>
              </a:spcBef>
              <a:buFontTx/>
              <a:buChar char="-"/>
            </a:pPr>
            <a:r>
              <a:rPr lang="en-US" sz="2000" dirty="0"/>
              <a:t>Partnered with the National Eating Disorders Association (NEDA) to disseminate </a:t>
            </a:r>
            <a:r>
              <a:rPr lang="en-US" sz="2000" dirty="0" smtClean="0"/>
              <a:t>evidence-based </a:t>
            </a:r>
            <a:r>
              <a:rPr lang="en-US" sz="2000" dirty="0"/>
              <a:t>online EDs </a:t>
            </a:r>
            <a:r>
              <a:rPr lang="en-US" sz="2000" dirty="0" smtClean="0"/>
              <a:t>screen (SWED)</a:t>
            </a:r>
            <a:endParaRPr lang="en-US" sz="2000" dirty="0"/>
          </a:p>
          <a:p>
            <a:pPr marL="1346200" lvl="6" indent="-457200">
              <a:spcBef>
                <a:spcPts val="0"/>
              </a:spcBef>
              <a:buFontTx/>
              <a:buChar char="-"/>
            </a:pPr>
            <a:r>
              <a:rPr lang="en-US" sz="2000" dirty="0"/>
              <a:t>Over 200,000 </a:t>
            </a:r>
            <a:r>
              <a:rPr lang="en-US" sz="2000" dirty="0" smtClean="0"/>
              <a:t>respondents per </a:t>
            </a:r>
            <a:r>
              <a:rPr lang="en-US" sz="2000" dirty="0"/>
              <a:t>year now take the screen; </a:t>
            </a:r>
            <a:r>
              <a:rPr lang="en-US" sz="2000" dirty="0" smtClean="0"/>
              <a:t>~85</a:t>
            </a:r>
            <a:r>
              <a:rPr lang="en-US" sz="2000" dirty="0"/>
              <a:t>% screen positive for an ED, and </a:t>
            </a:r>
            <a:r>
              <a:rPr lang="en-US" sz="2000" dirty="0" smtClean="0"/>
              <a:t>~85</a:t>
            </a:r>
            <a:r>
              <a:rPr lang="en-US" sz="2000" dirty="0"/>
              <a:t>% of those have never been in </a:t>
            </a:r>
            <a:r>
              <a:rPr lang="en-US" sz="2000" dirty="0" smtClean="0"/>
              <a:t>treatment</a:t>
            </a:r>
            <a:endParaRPr lang="en-US" sz="2000" dirty="0"/>
          </a:p>
          <a:p>
            <a:pPr marL="1346200" lvl="6" indent="-457200">
              <a:spcBef>
                <a:spcPts val="0"/>
              </a:spcBef>
              <a:buFontTx/>
              <a:buChar char="-"/>
            </a:pPr>
            <a:r>
              <a:rPr lang="en-US" sz="2000" dirty="0"/>
              <a:t>Only 12% reported initiating treatment by </a:t>
            </a:r>
            <a:r>
              <a:rPr lang="en-US" sz="2000" dirty="0" smtClean="0"/>
              <a:t>2-month follow-up</a:t>
            </a:r>
            <a:endParaRPr lang="en-US" sz="1400" dirty="0"/>
          </a:p>
          <a:p>
            <a:pPr marL="1346200" lvl="6" indent="-457200">
              <a:spcBef>
                <a:spcPts val="0"/>
              </a:spcBef>
              <a:buFontTx/>
              <a:buChar char="-"/>
            </a:pPr>
            <a:r>
              <a:rPr lang="en-US" sz="2000" dirty="0"/>
              <a:t>Developing “</a:t>
            </a:r>
            <a:r>
              <a:rPr lang="en-US" sz="2000" dirty="0" err="1"/>
              <a:t>chatbot</a:t>
            </a:r>
            <a:r>
              <a:rPr lang="en-US" sz="2000" dirty="0"/>
              <a:t>” to increase </a:t>
            </a:r>
            <a:r>
              <a:rPr lang="en-US" sz="2000" dirty="0" smtClean="0"/>
              <a:t>motivation </a:t>
            </a:r>
            <a:r>
              <a:rPr lang="en-US" sz="2000" dirty="0"/>
              <a:t>to seek </a:t>
            </a:r>
            <a:r>
              <a:rPr lang="en-US" sz="2000" dirty="0" smtClean="0"/>
              <a:t>services and treatment uptake</a:t>
            </a:r>
            <a:endParaRPr lang="en-US" sz="2000" dirty="0"/>
          </a:p>
          <a:p>
            <a:endParaRPr lang="en-US" sz="2000" dirty="0"/>
          </a:p>
        </p:txBody>
      </p:sp>
      <p:sp>
        <p:nvSpPr>
          <p:cNvPr id="4" name="Title 3"/>
          <p:cNvSpPr>
            <a:spLocks noGrp="1"/>
          </p:cNvSpPr>
          <p:nvPr>
            <p:ph type="title"/>
          </p:nvPr>
        </p:nvSpPr>
        <p:spPr>
          <a:xfrm>
            <a:off x="469654" y="579287"/>
            <a:ext cx="7561262" cy="920336"/>
          </a:xfrm>
        </p:spPr>
        <p:txBody>
          <a:bodyPr/>
          <a:lstStyle/>
          <a:p>
            <a:r>
              <a:rPr lang="en-US" dirty="0"/>
              <a:t>Next Steps: Improving Uptake from Screening Referral to Treatment</a:t>
            </a:r>
          </a:p>
        </p:txBody>
      </p:sp>
      <p:pic>
        <p:nvPicPr>
          <p:cNvPr id="5" name="Picture 4"/>
          <p:cNvPicPr>
            <a:picLocks noChangeAspect="1"/>
          </p:cNvPicPr>
          <p:nvPr/>
        </p:nvPicPr>
        <p:blipFill>
          <a:blip r:embed="rId3"/>
          <a:stretch>
            <a:fillRect/>
          </a:stretch>
        </p:blipFill>
        <p:spPr>
          <a:xfrm>
            <a:off x="8284709" y="590677"/>
            <a:ext cx="3381829" cy="2837796"/>
          </a:xfrm>
          <a:prstGeom prst="rect">
            <a:avLst/>
          </a:prstGeom>
          <a:ln>
            <a:no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617" t="1139" r="3041" b="1824"/>
          <a:stretch/>
        </p:blipFill>
        <p:spPr>
          <a:xfrm>
            <a:off x="8851143" y="3569726"/>
            <a:ext cx="2248960" cy="2843368"/>
          </a:xfrm>
          <a:prstGeom prst="rect">
            <a:avLst/>
          </a:prstGeom>
          <a:ln>
            <a:noFill/>
          </a:ln>
          <a:effectLst>
            <a:outerShdw blurRad="50800" dist="38100" dir="2700000" algn="tl" rotWithShape="0">
              <a:prstClr val="black">
                <a:alpha val="40000"/>
              </a:prstClr>
            </a:outerShdw>
          </a:effectLst>
        </p:spPr>
      </p:pic>
      <p:sp>
        <p:nvSpPr>
          <p:cNvPr id="7" name="TextBox 6"/>
          <p:cNvSpPr txBox="1"/>
          <p:nvPr/>
        </p:nvSpPr>
        <p:spPr>
          <a:xfrm>
            <a:off x="4231758" y="6554347"/>
            <a:ext cx="8388074" cy="321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dirty="0" smtClean="0">
                <a:solidFill>
                  <a:schemeClr val="tx1"/>
                </a:solidFill>
                <a:latin typeface="Helvetica Light" charset="0"/>
                <a:ea typeface="Helvetica Light" charset="0"/>
                <a:cs typeface="Helvetica Light" charset="0"/>
              </a:rPr>
              <a:t>Fitzsimmons-Craft, </a:t>
            </a:r>
            <a:r>
              <a:rPr lang="en-US" sz="1400" dirty="0" err="1" smtClean="0">
                <a:solidFill>
                  <a:schemeClr val="tx1"/>
                </a:solidFill>
                <a:latin typeface="Helvetica Light" charset="0"/>
                <a:ea typeface="Helvetica Light" charset="0"/>
                <a:cs typeface="Helvetica Light" charset="0"/>
              </a:rPr>
              <a:t>Balantekin</a:t>
            </a:r>
            <a:r>
              <a:rPr lang="en-US" sz="1400" dirty="0" smtClean="0">
                <a:solidFill>
                  <a:schemeClr val="tx1"/>
                </a:solidFill>
                <a:latin typeface="Helvetica Light" charset="0"/>
                <a:ea typeface="Helvetica Light" charset="0"/>
                <a:cs typeface="Helvetica Light" charset="0"/>
              </a:rPr>
              <a:t> et al., 2019, </a:t>
            </a:r>
            <a:r>
              <a:rPr lang="en-US" sz="1400" i="1" dirty="0" err="1" smtClean="0">
                <a:solidFill>
                  <a:schemeClr val="tx1"/>
                </a:solidFill>
                <a:latin typeface="Helvetica Light" charset="0"/>
                <a:ea typeface="Helvetica Light" charset="0"/>
                <a:cs typeface="Helvetica Light" charset="0"/>
              </a:rPr>
              <a:t>Int</a:t>
            </a:r>
            <a:r>
              <a:rPr lang="en-US" sz="1400" i="1" dirty="0" smtClean="0">
                <a:solidFill>
                  <a:schemeClr val="tx1"/>
                </a:solidFill>
                <a:latin typeface="Helvetica Light" charset="0"/>
                <a:ea typeface="Helvetica Light" charset="0"/>
                <a:cs typeface="Helvetica Light" charset="0"/>
              </a:rPr>
              <a:t> </a:t>
            </a:r>
            <a:r>
              <a:rPr lang="en-US" sz="1400" i="1" dirty="0">
                <a:solidFill>
                  <a:schemeClr val="tx1"/>
                </a:solidFill>
                <a:latin typeface="Helvetica Light" charset="0"/>
                <a:ea typeface="Helvetica Light" charset="0"/>
                <a:cs typeface="Helvetica Light" charset="0"/>
              </a:rPr>
              <a:t>J Eat </a:t>
            </a:r>
            <a:r>
              <a:rPr lang="en-US" sz="1400" i="1" dirty="0" err="1" smtClean="0">
                <a:solidFill>
                  <a:schemeClr val="tx1"/>
                </a:solidFill>
                <a:latin typeface="Helvetica Light" charset="0"/>
                <a:ea typeface="Helvetica Light" charset="0"/>
                <a:cs typeface="Helvetica Light" charset="0"/>
              </a:rPr>
              <a:t>Disord</a:t>
            </a:r>
            <a:r>
              <a:rPr lang="en-US" sz="1400" dirty="0" smtClean="0">
                <a:solidFill>
                  <a:schemeClr val="tx1"/>
                </a:solidFill>
                <a:latin typeface="Helvetica Light" charset="0"/>
                <a:ea typeface="Helvetica Light" charset="0"/>
                <a:cs typeface="Helvetica Light" charset="0"/>
              </a:rPr>
              <a:t>; K08 MH120341, PI </a:t>
            </a:r>
            <a:r>
              <a:rPr lang="en-US" sz="1400" dirty="0">
                <a:solidFill>
                  <a:schemeClr val="tx1"/>
                </a:solidFill>
                <a:latin typeface="Helvetica Light" charset="0"/>
                <a:ea typeface="Helvetica Light" charset="0"/>
                <a:cs typeface="Helvetica Light" charset="0"/>
              </a:rPr>
              <a:t>Fitzsimmons-Craft </a:t>
            </a:r>
            <a:endParaRPr kumimoji="0" lang="en-US" sz="1400" u="none" strike="noStrike" cap="none" spc="0" normalizeH="0" baseline="0" dirty="0">
              <a:ln>
                <a:noFill/>
              </a:ln>
              <a:solidFill>
                <a:schemeClr val="tx1"/>
              </a:solidFill>
              <a:effectLst/>
              <a:uFillTx/>
              <a:latin typeface="Helvetica Light" charset="0"/>
              <a:ea typeface="Helvetica Light" charset="0"/>
              <a:cs typeface="Helvetica Light" charset="0"/>
              <a:sym typeface="Helvetica Neue"/>
            </a:endParaRPr>
          </a:p>
        </p:txBody>
      </p:sp>
      <p:pic>
        <p:nvPicPr>
          <p:cNvPr id="8" name="Picture 7"/>
          <p:cNvPicPr>
            <a:picLocks noChangeAspect="1"/>
          </p:cNvPicPr>
          <p:nvPr/>
        </p:nvPicPr>
        <p:blipFill>
          <a:blip r:embed="rId5"/>
          <a:stretch>
            <a:fillRect/>
          </a:stretch>
        </p:blipFill>
        <p:spPr>
          <a:xfrm>
            <a:off x="469654" y="5417669"/>
            <a:ext cx="2653390" cy="1205220"/>
          </a:xfrm>
          <a:prstGeom prst="rect">
            <a:avLst/>
          </a:prstGeom>
        </p:spPr>
      </p:pic>
    </p:spTree>
    <p:extLst>
      <p:ext uri="{BB962C8B-B14F-4D97-AF65-F5344CB8AC3E}">
        <p14:creationId xmlns:p14="http://schemas.microsoft.com/office/powerpoint/2010/main" val="12373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25</a:t>
            </a:fld>
            <a:endParaRPr lang="en-US" noProof="0" dirty="0"/>
          </a:p>
        </p:txBody>
      </p:sp>
      <p:sp>
        <p:nvSpPr>
          <p:cNvPr id="3" name="Content Placeholder 2"/>
          <p:cNvSpPr>
            <a:spLocks noGrp="1"/>
          </p:cNvSpPr>
          <p:nvPr>
            <p:ph idx="1"/>
          </p:nvPr>
        </p:nvSpPr>
        <p:spPr>
          <a:xfrm>
            <a:off x="215464" y="2081621"/>
            <a:ext cx="7561262" cy="4351338"/>
          </a:xfrm>
        </p:spPr>
        <p:txBody>
          <a:bodyPr>
            <a:normAutofit/>
          </a:bodyPr>
          <a:lstStyle/>
          <a:p>
            <a:pPr marL="342900" lvl="4" indent="-342900">
              <a:spcBef>
                <a:spcPts val="0"/>
              </a:spcBef>
            </a:pPr>
            <a:r>
              <a:rPr lang="en-US" sz="2400" dirty="0" smtClean="0"/>
              <a:t>Few clinicians in community practice are using evidence-based treatments, and expert training is costly and time-consuming</a:t>
            </a:r>
          </a:p>
          <a:p>
            <a:pPr marL="342900" lvl="4" indent="-342900">
              <a:spcBef>
                <a:spcPts val="0"/>
              </a:spcBef>
            </a:pPr>
            <a:r>
              <a:rPr lang="en-US" sz="2400" dirty="0" smtClean="0"/>
              <a:t>Need for highly </a:t>
            </a:r>
            <a:r>
              <a:rPr lang="en-US" sz="2400" dirty="0" err="1" smtClean="0"/>
              <a:t>disseminable</a:t>
            </a:r>
            <a:r>
              <a:rPr lang="en-US" sz="2400" dirty="0" smtClean="0"/>
              <a:t> training opportunities</a:t>
            </a:r>
          </a:p>
          <a:p>
            <a:pPr marL="787400" lvl="5" indent="-342900">
              <a:spcBef>
                <a:spcPts val="600"/>
              </a:spcBef>
            </a:pPr>
            <a:r>
              <a:rPr lang="en-US" sz="2000" dirty="0" smtClean="0"/>
              <a:t>Development of comprehensive interpersonal psychotherapy (IPT) online training platform</a:t>
            </a:r>
          </a:p>
          <a:p>
            <a:pPr marL="1231900" lvl="6" indent="-342900">
              <a:spcBef>
                <a:spcPts val="600"/>
              </a:spcBef>
              <a:buFont typeface="Calibri" panose="020F0502020204030204" pitchFamily="34" charset="0"/>
              <a:buChar char="‒"/>
            </a:pPr>
            <a:r>
              <a:rPr lang="en-US" sz="2000" dirty="0" smtClean="0"/>
              <a:t>Resulted in increased fidelity to the treatment, comparable to expert training</a:t>
            </a:r>
          </a:p>
          <a:p>
            <a:endParaRPr lang="en-US" sz="2400" dirty="0"/>
          </a:p>
        </p:txBody>
      </p:sp>
      <p:sp>
        <p:nvSpPr>
          <p:cNvPr id="4" name="Title 3"/>
          <p:cNvSpPr>
            <a:spLocks noGrp="1"/>
          </p:cNvSpPr>
          <p:nvPr>
            <p:ph type="title"/>
          </p:nvPr>
        </p:nvSpPr>
        <p:spPr>
          <a:xfrm>
            <a:off x="469654" y="404668"/>
            <a:ext cx="7561262" cy="1376021"/>
          </a:xfrm>
        </p:spPr>
        <p:txBody>
          <a:bodyPr/>
          <a:lstStyle/>
          <a:p>
            <a:r>
              <a:rPr lang="en-US" dirty="0"/>
              <a:t>Next Steps: Training the Workforce to Deliver Evidence-Based Treatments</a:t>
            </a:r>
          </a:p>
        </p:txBody>
      </p:sp>
      <p:sp>
        <p:nvSpPr>
          <p:cNvPr id="7" name="TextBox 6"/>
          <p:cNvSpPr txBox="1"/>
          <p:nvPr/>
        </p:nvSpPr>
        <p:spPr>
          <a:xfrm>
            <a:off x="7314836" y="5967650"/>
            <a:ext cx="4562901"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a:defRPr sz="1800" b="0">
                <a:latin typeface="Helvetica Light"/>
                <a:ea typeface="Helvetica Light"/>
                <a:cs typeface="Helvetica Light"/>
                <a:sym typeface="Helvetica Light"/>
              </a:defRPr>
            </a:pPr>
            <a:r>
              <a:rPr lang="en-US" sz="1400" i="1" dirty="0" smtClean="0">
                <a:sym typeface="Helvetica Light"/>
              </a:rPr>
              <a:t>NEDA </a:t>
            </a:r>
            <a:r>
              <a:rPr lang="en-US" sz="1400" i="1" dirty="0">
                <a:sym typeface="Helvetica Light"/>
              </a:rPr>
              <a:t>Feeding Hope Fund</a:t>
            </a:r>
            <a:r>
              <a:rPr lang="en-US" sz="1400" dirty="0">
                <a:sym typeface="Helvetica Light"/>
              </a:rPr>
              <a:t>, PI Wilfley; </a:t>
            </a:r>
            <a:r>
              <a:rPr lang="en-US" sz="1400" i="1" dirty="0">
                <a:sym typeface="Helvetica Light"/>
              </a:rPr>
              <a:t>Shire Continuing Medical Education Grant: 11551, </a:t>
            </a:r>
            <a:r>
              <a:rPr lang="en-US" sz="1400" dirty="0">
                <a:sym typeface="Helvetica Light"/>
              </a:rPr>
              <a:t>PI </a:t>
            </a:r>
            <a:r>
              <a:rPr lang="en-US" sz="1400" dirty="0" smtClean="0">
                <a:sym typeface="Helvetica Light"/>
              </a:rPr>
              <a:t>Wilfley; </a:t>
            </a:r>
            <a:r>
              <a:rPr lang="en-US" sz="1400" dirty="0" err="1" smtClean="0">
                <a:sym typeface="Helvetica Light"/>
              </a:rPr>
              <a:t>Karam</a:t>
            </a:r>
            <a:r>
              <a:rPr lang="en-US" sz="1400" dirty="0" smtClean="0">
                <a:sym typeface="Helvetica Light"/>
              </a:rPr>
              <a:t> et al., in preparation</a:t>
            </a:r>
            <a:endParaRPr lang="en-US" sz="1400" i="1" dirty="0"/>
          </a:p>
        </p:txBody>
      </p:sp>
      <p:grpSp>
        <p:nvGrpSpPr>
          <p:cNvPr id="9" name="Group 8"/>
          <p:cNvGrpSpPr/>
          <p:nvPr/>
        </p:nvGrpSpPr>
        <p:grpSpPr>
          <a:xfrm>
            <a:off x="7896472" y="1780689"/>
            <a:ext cx="3981265" cy="3471686"/>
            <a:chOff x="0" y="0"/>
            <a:chExt cx="4112260" cy="3705259"/>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775" b="78981"/>
            <a:stretch/>
          </p:blipFill>
          <p:spPr bwMode="auto">
            <a:xfrm>
              <a:off x="0" y="0"/>
              <a:ext cx="4112260" cy="904875"/>
            </a:xfrm>
            <a:prstGeom prst="rect">
              <a:avLst/>
            </a:prstGeom>
            <a:ln>
              <a:noFill/>
            </a:ln>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20061"/>
            <a:stretch/>
          </p:blipFill>
          <p:spPr>
            <a:xfrm>
              <a:off x="0" y="914401"/>
              <a:ext cx="4112260" cy="2790858"/>
            </a:xfrm>
            <a:prstGeom prst="rect">
              <a:avLst/>
            </a:prstGeom>
          </p:spPr>
        </p:pic>
      </p:grpSp>
    </p:spTree>
    <p:extLst>
      <p:ext uri="{BB962C8B-B14F-4D97-AF65-F5344CB8AC3E}">
        <p14:creationId xmlns:p14="http://schemas.microsoft.com/office/powerpoint/2010/main" val="5875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26</a:t>
            </a:fld>
            <a:endParaRPr lang="en-US" noProof="0" dirty="0"/>
          </a:p>
        </p:txBody>
      </p:sp>
      <p:sp>
        <p:nvSpPr>
          <p:cNvPr id="3" name="Content Placeholder 2"/>
          <p:cNvSpPr>
            <a:spLocks noGrp="1"/>
          </p:cNvSpPr>
          <p:nvPr>
            <p:ph idx="1"/>
          </p:nvPr>
        </p:nvSpPr>
        <p:spPr/>
        <p:txBody>
          <a:bodyPr/>
          <a:lstStyle/>
          <a:p>
            <a:r>
              <a:rPr lang="en-US" dirty="0"/>
              <a:t>Real-world efforts to implement mental health interventions have often </a:t>
            </a:r>
            <a:r>
              <a:rPr lang="en-US" dirty="0" smtClean="0"/>
              <a:t>failed</a:t>
            </a:r>
            <a:endParaRPr lang="en-US" dirty="0"/>
          </a:p>
          <a:p>
            <a:r>
              <a:rPr lang="en-US" dirty="0"/>
              <a:t>Addressing implementation in the next generation of research:</a:t>
            </a:r>
          </a:p>
          <a:p>
            <a:pPr marL="914400" lvl="1" indent="-457200"/>
            <a:r>
              <a:rPr lang="en-US" dirty="0"/>
              <a:t>Plan for implementation from the </a:t>
            </a:r>
            <a:r>
              <a:rPr lang="en-US" dirty="0" smtClean="0"/>
              <a:t>beginning</a:t>
            </a:r>
            <a:endParaRPr lang="en-US" dirty="0"/>
          </a:p>
          <a:p>
            <a:pPr marL="914400" lvl="1" indent="-457200"/>
            <a:r>
              <a:rPr lang="en-US" dirty="0"/>
              <a:t>Incorporate user-centered </a:t>
            </a:r>
            <a:r>
              <a:rPr lang="en-US" dirty="0" smtClean="0"/>
              <a:t>design</a:t>
            </a:r>
            <a:endParaRPr lang="en-US" dirty="0"/>
          </a:p>
          <a:p>
            <a:pPr marL="914400" lvl="1" indent="-457200"/>
            <a:r>
              <a:rPr lang="en-US" dirty="0"/>
              <a:t>Focus on sustainability, strategic </a:t>
            </a:r>
            <a:r>
              <a:rPr lang="en-US" dirty="0" smtClean="0"/>
              <a:t>partnerships</a:t>
            </a:r>
            <a:endParaRPr lang="en-US" dirty="0"/>
          </a:p>
          <a:p>
            <a:endParaRPr lang="en-US" dirty="0"/>
          </a:p>
          <a:p>
            <a:endParaRPr lang="en-US" dirty="0"/>
          </a:p>
        </p:txBody>
      </p:sp>
      <p:sp>
        <p:nvSpPr>
          <p:cNvPr id="4" name="Title 3"/>
          <p:cNvSpPr>
            <a:spLocks noGrp="1"/>
          </p:cNvSpPr>
          <p:nvPr>
            <p:ph type="title"/>
          </p:nvPr>
        </p:nvSpPr>
        <p:spPr/>
        <p:txBody>
          <a:bodyPr/>
          <a:lstStyle/>
          <a:p>
            <a:r>
              <a:rPr lang="en-US" dirty="0" smtClean="0"/>
              <a:t>Next steps: implementation science</a:t>
            </a:r>
            <a:endParaRPr lang="en-US" dirty="0"/>
          </a:p>
        </p:txBody>
      </p:sp>
      <p:sp>
        <p:nvSpPr>
          <p:cNvPr id="5" name="TextBox 4"/>
          <p:cNvSpPr txBox="1"/>
          <p:nvPr/>
        </p:nvSpPr>
        <p:spPr>
          <a:xfrm>
            <a:off x="8774197" y="6212130"/>
            <a:ext cx="326168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sz="1400" u="none" strike="noStrike" cap="none" spc="0" normalizeH="0" baseline="0" dirty="0" smtClean="0">
                <a:ln>
                  <a:noFill/>
                </a:ln>
                <a:solidFill>
                  <a:srgbClr val="000000"/>
                </a:solidFill>
                <a:effectLst/>
                <a:uFillTx/>
                <a:latin typeface="Helvetica Light" charset="0"/>
                <a:ea typeface="Helvetica Light" charset="0"/>
                <a:cs typeface="Helvetica Light" charset="0"/>
                <a:sym typeface="Helvetica Neue"/>
              </a:rPr>
              <a:t>Mohr et al., 2017 </a:t>
            </a:r>
            <a:r>
              <a:rPr kumimoji="0" lang="en-US" sz="1400" i="1" u="none" strike="noStrike" cap="none" spc="0" normalizeH="0" baseline="0" dirty="0" smtClean="0">
                <a:ln>
                  <a:noFill/>
                </a:ln>
                <a:solidFill>
                  <a:srgbClr val="000000"/>
                </a:solidFill>
                <a:effectLst/>
                <a:uFillTx/>
                <a:latin typeface="Helvetica Light" charset="0"/>
                <a:ea typeface="Helvetica Light" charset="0"/>
                <a:cs typeface="Helvetica Light" charset="0"/>
                <a:sym typeface="Helvetica Neue"/>
              </a:rPr>
              <a:t>J Med Internet Res</a:t>
            </a:r>
            <a:r>
              <a:rPr kumimoji="0" lang="en-US" sz="1400" u="none" strike="noStrike" cap="none" spc="0" normalizeH="0" baseline="0" dirty="0" smtClean="0">
                <a:ln>
                  <a:noFill/>
                </a:ln>
                <a:solidFill>
                  <a:srgbClr val="000000"/>
                </a:solidFill>
                <a:effectLst/>
                <a:uFillTx/>
                <a:latin typeface="Helvetica Light" charset="0"/>
                <a:ea typeface="Helvetica Light" charset="0"/>
                <a:cs typeface="Helvetica Light" charset="0"/>
                <a:sym typeface="Helvetica Neue"/>
              </a:rPr>
              <a:t>; Mohr et al., 2018, </a:t>
            </a:r>
            <a:r>
              <a:rPr kumimoji="0" lang="en-US" sz="1400" i="1" u="none" strike="noStrike" cap="none" spc="0" normalizeH="0" baseline="0" dirty="0" smtClean="0">
                <a:ln>
                  <a:noFill/>
                </a:ln>
                <a:solidFill>
                  <a:srgbClr val="000000"/>
                </a:solidFill>
                <a:effectLst/>
                <a:uFillTx/>
                <a:latin typeface="Helvetica Light" charset="0"/>
                <a:ea typeface="Helvetica Light" charset="0"/>
                <a:cs typeface="Helvetica Light" charset="0"/>
                <a:sym typeface="Helvetica Neue"/>
              </a:rPr>
              <a:t>JAMA Psychiatry</a:t>
            </a:r>
            <a:endParaRPr kumimoji="0" lang="en-US" sz="1400" i="1" u="none" strike="noStrike" cap="none" spc="0" normalizeH="0" baseline="0" dirty="0">
              <a:ln>
                <a:noFill/>
              </a:ln>
              <a:solidFill>
                <a:srgbClr val="000000"/>
              </a:solidFill>
              <a:effectLst/>
              <a:uFillTx/>
              <a:latin typeface="Helvetica Light" charset="0"/>
              <a:ea typeface="Helvetica Light" charset="0"/>
              <a:cs typeface="Helvetica Light" charset="0"/>
              <a:sym typeface="Helvetica Neue"/>
            </a:endParaRPr>
          </a:p>
        </p:txBody>
      </p:sp>
    </p:spTree>
    <p:extLst>
      <p:ext uri="{BB962C8B-B14F-4D97-AF65-F5344CB8AC3E}">
        <p14:creationId xmlns:p14="http://schemas.microsoft.com/office/powerpoint/2010/main" val="3452115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 Placeholder 2"/>
          <p:cNvSpPr>
            <a:spLocks noGrp="1"/>
          </p:cNvSpPr>
          <p:nvPr>
            <p:ph type="body" idx="1"/>
          </p:nvPr>
        </p:nvSpPr>
        <p:spPr>
          <a:xfrm>
            <a:off x="1551296" y="1154832"/>
            <a:ext cx="9089409" cy="3262442"/>
          </a:xfrm>
        </p:spPr>
        <p:txBody>
          <a:bodyPr/>
          <a:lstStyle/>
          <a:p>
            <a:pPr marL="285750" indent="-285750" algn="l">
              <a:buFont typeface="Arial" panose="020B0604020202020204" pitchFamily="34" charset="0"/>
              <a:buChar char="•"/>
            </a:pPr>
            <a:r>
              <a:rPr lang="en-US" sz="2400" dirty="0"/>
              <a:t>Online screens can be used to identify university students with EDs and connect them with coached, mobile </a:t>
            </a:r>
            <a:r>
              <a:rPr lang="en-US" sz="2400" dirty="0" smtClean="0"/>
              <a:t>programs</a:t>
            </a:r>
            <a:endParaRPr lang="en-US" sz="2400" dirty="0"/>
          </a:p>
          <a:p>
            <a:pPr marL="285750" indent="-285750" algn="l">
              <a:buFont typeface="Arial" panose="020B0604020202020204" pitchFamily="34" charset="0"/>
              <a:buChar char="•"/>
            </a:pPr>
            <a:r>
              <a:rPr lang="en-US" sz="2400" dirty="0"/>
              <a:t>Given its scalability, a digital CBT guided self-help intervention for EDs has great potential to address the wide treatment gap for this </a:t>
            </a:r>
            <a:r>
              <a:rPr lang="en-US" sz="2400" dirty="0" smtClean="0"/>
              <a:t>problem</a:t>
            </a:r>
            <a:br>
              <a:rPr lang="en-US" sz="2400" dirty="0" smtClean="0"/>
            </a:br>
            <a:endParaRPr lang="en-US" sz="2400" dirty="0"/>
          </a:p>
          <a:p>
            <a:r>
              <a:rPr lang="en-US" sz="2400" dirty="0"/>
              <a:t>We are making progress toward our goal of </a:t>
            </a:r>
            <a:r>
              <a:rPr lang="en-US" sz="2400" dirty="0" smtClean="0"/>
              <a:t>offering accessible</a:t>
            </a:r>
            <a:r>
              <a:rPr lang="en-US" sz="2400" dirty="0"/>
              <a:t>, affordable, evidence-based care for </a:t>
            </a:r>
            <a:r>
              <a:rPr lang="en-US" sz="2400" dirty="0" smtClean="0"/>
              <a:t>all individuals with EDs</a:t>
            </a:r>
            <a:endParaRPr lang="en-US" sz="2400" dirty="0"/>
          </a:p>
          <a:p>
            <a:pPr marL="285750" indent="-285750" algn="l">
              <a:buFont typeface="Arial" panose="020B0604020202020204" pitchFamily="34" charset="0"/>
              <a:buChar char="•"/>
            </a:pPr>
            <a:endParaRPr lang="en-US" sz="2400" dirty="0"/>
          </a:p>
        </p:txBody>
      </p:sp>
      <p:sp>
        <p:nvSpPr>
          <p:cNvPr id="4" name="Slide Number Placeholder 3"/>
          <p:cNvSpPr>
            <a:spLocks noGrp="1"/>
          </p:cNvSpPr>
          <p:nvPr>
            <p:ph type="sldNum" sz="quarter" idx="12"/>
          </p:nvPr>
        </p:nvSpPr>
        <p:spPr/>
        <p:txBody>
          <a:bodyPr/>
          <a:lstStyle/>
          <a:p>
            <a:fld id="{9EC71654-96A5-4280-94F3-931C61A9F92C}" type="slidenum">
              <a:rPr lang="en-US" noProof="0" smtClean="0"/>
              <a:pPr/>
              <a:t>27</a:t>
            </a:fld>
            <a:endParaRPr lang="en-US" noProof="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6387" y="4323368"/>
            <a:ext cx="3559227" cy="2200352"/>
          </a:xfrm>
          <a:prstGeom prst="rect">
            <a:avLst/>
          </a:prstGeom>
        </p:spPr>
      </p:pic>
    </p:spTree>
    <p:extLst>
      <p:ext uri="{BB962C8B-B14F-4D97-AF65-F5344CB8AC3E}">
        <p14:creationId xmlns:p14="http://schemas.microsoft.com/office/powerpoint/2010/main" val="3964364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xmlns="" id="{63493B9E-F6F8-4C0F-9706-CA547A8B2B3F}"/>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2506" t="-1782" r="1896" b="9706"/>
          <a:stretch/>
        </p:blipFill>
        <p:spPr>
          <a:xfrm>
            <a:off x="710812" y="1357313"/>
            <a:ext cx="5305661" cy="443017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a:extLst>
              <a:ext uri="{FF2B5EF4-FFF2-40B4-BE49-F238E27FC236}">
                <a16:creationId xmlns:a16="http://schemas.microsoft.com/office/drawing/2014/main" xmlns="" id="{95D612B9-68B9-4C9F-98FE-CEE07DB1F00D}"/>
              </a:ext>
            </a:extLst>
          </p:cNvPr>
          <p:cNvSpPr>
            <a:spLocks noGrp="1"/>
          </p:cNvSpPr>
          <p:nvPr>
            <p:ph type="title"/>
          </p:nvPr>
        </p:nvSpPr>
        <p:spPr>
          <a:xfrm>
            <a:off x="6469777" y="1801329"/>
            <a:ext cx="5722223" cy="921807"/>
          </a:xfrm>
        </p:spPr>
        <p:txBody>
          <a:bodyPr/>
          <a:lstStyle/>
          <a:p>
            <a:r>
              <a:rPr lang="en-US" dirty="0"/>
              <a:t>Thank you!</a:t>
            </a:r>
          </a:p>
        </p:txBody>
      </p:sp>
      <p:sp>
        <p:nvSpPr>
          <p:cNvPr id="5" name="Subtitle 4">
            <a:extLst>
              <a:ext uri="{FF2B5EF4-FFF2-40B4-BE49-F238E27FC236}">
                <a16:creationId xmlns:a16="http://schemas.microsoft.com/office/drawing/2014/main" xmlns="" id="{E3C40962-BA6A-43E4-97BA-511A9B90CF41}"/>
              </a:ext>
            </a:extLst>
          </p:cNvPr>
          <p:cNvSpPr>
            <a:spLocks noGrp="1"/>
          </p:cNvSpPr>
          <p:nvPr>
            <p:ph type="subTitle" idx="1"/>
          </p:nvPr>
        </p:nvSpPr>
        <p:spPr>
          <a:xfrm>
            <a:off x="6469777" y="2937645"/>
            <a:ext cx="5322830" cy="3589279"/>
          </a:xfrm>
        </p:spPr>
        <p:txBody>
          <a:bodyPr/>
          <a:lstStyle/>
          <a:p>
            <a:pPr>
              <a:spcBef>
                <a:spcPts val="500"/>
              </a:spcBef>
            </a:pPr>
            <a:r>
              <a:rPr lang="en-US" sz="2000" cap="none" dirty="0" smtClean="0"/>
              <a:t>Denise Wilfley, PhD</a:t>
            </a:r>
          </a:p>
          <a:p>
            <a:pPr>
              <a:spcBef>
                <a:spcPts val="500"/>
              </a:spcBef>
            </a:pPr>
            <a:r>
              <a:rPr lang="en-US" sz="2000" u="sng" cap="none" dirty="0" smtClean="0"/>
              <a:t>wilfleyd@wustl.edu  </a:t>
            </a:r>
          </a:p>
          <a:p>
            <a:pPr>
              <a:spcBef>
                <a:spcPts val="500"/>
              </a:spcBef>
            </a:pPr>
            <a:r>
              <a:rPr lang="en-US" sz="2000" cap="none" dirty="0" smtClean="0"/>
              <a:t>Ellen Fitzsimmons-Craft, PhD</a:t>
            </a:r>
          </a:p>
          <a:p>
            <a:pPr>
              <a:spcBef>
                <a:spcPts val="500"/>
              </a:spcBef>
            </a:pPr>
            <a:r>
              <a:rPr lang="en-US" sz="2000" u="sng" cap="none" dirty="0" smtClean="0"/>
              <a:t>fitzsimmonse@wustl.edu</a:t>
            </a:r>
            <a:r>
              <a:rPr lang="en-US" sz="2000" cap="none" dirty="0" smtClean="0"/>
              <a:t> </a:t>
            </a:r>
          </a:p>
          <a:p>
            <a:pPr>
              <a:spcBef>
                <a:spcPts val="0"/>
              </a:spcBef>
              <a:defRPr sz="2600"/>
            </a:pPr>
            <a:endParaRPr lang="en-US" sz="2000" cap="none" dirty="0" smtClean="0"/>
          </a:p>
          <a:p>
            <a:pPr>
              <a:spcBef>
                <a:spcPts val="0"/>
              </a:spcBef>
              <a:defRPr sz="2600"/>
            </a:pPr>
            <a:r>
              <a:rPr lang="en-US" sz="2000" b="1" cap="none" dirty="0" smtClean="0"/>
              <a:t>FUNDING:</a:t>
            </a:r>
          </a:p>
          <a:p>
            <a:pPr>
              <a:spcBef>
                <a:spcPts val="0"/>
              </a:spcBef>
              <a:defRPr sz="2600"/>
            </a:pPr>
            <a:r>
              <a:rPr lang="en-US" sz="2000" cap="none" dirty="0" smtClean="0"/>
              <a:t>R01 MH100455,PIs Wilfley &amp; Taylor</a:t>
            </a:r>
          </a:p>
          <a:p>
            <a:pPr>
              <a:spcBef>
                <a:spcPts val="0"/>
              </a:spcBef>
              <a:defRPr sz="2600"/>
            </a:pPr>
            <a:r>
              <a:rPr lang="en-US" sz="2000" cap="none" dirty="0" smtClean="0"/>
              <a:t>R01 MH115128, PIs Wilfley, Taylor, Eisenberg, &amp; Newman</a:t>
            </a:r>
          </a:p>
          <a:p>
            <a:pPr>
              <a:spcBef>
                <a:spcPts val="0"/>
              </a:spcBef>
              <a:defRPr sz="2600"/>
            </a:pPr>
            <a:r>
              <a:rPr lang="en-US" sz="2000" dirty="0">
                <a:ea typeface="Arial" charset="0"/>
                <a:cs typeface="Arial" charset="0"/>
              </a:rPr>
              <a:t>K08 </a:t>
            </a:r>
            <a:r>
              <a:rPr lang="en-US" sz="2000" dirty="0" smtClean="0">
                <a:ea typeface="Arial" charset="0"/>
                <a:cs typeface="Arial" charset="0"/>
              </a:rPr>
              <a:t>MH120341, PI </a:t>
            </a:r>
            <a:r>
              <a:rPr lang="en-US" sz="2000" cap="none" dirty="0" smtClean="0">
                <a:latin typeface="Calibri" charset="0"/>
                <a:ea typeface="Calibri" charset="0"/>
                <a:cs typeface="Calibri" charset="0"/>
              </a:rPr>
              <a:t>Fitzsimmons-Craft</a:t>
            </a:r>
            <a:endParaRPr lang="en-US" sz="2000" cap="none" dirty="0" smtClean="0"/>
          </a:p>
          <a:p>
            <a:pPr>
              <a:spcBef>
                <a:spcPts val="0"/>
              </a:spcBef>
              <a:defRPr sz="2600"/>
            </a:pPr>
            <a:r>
              <a:rPr lang="en-US" sz="2000" cap="none" dirty="0" smtClean="0">
                <a:sym typeface="Helvetica Light"/>
              </a:rPr>
              <a:t>NEDA Feeding Hope Fund, PI Wilfley</a:t>
            </a:r>
          </a:p>
          <a:p>
            <a:pPr>
              <a:spcBef>
                <a:spcPts val="0"/>
              </a:spcBef>
              <a:defRPr sz="2600"/>
            </a:pPr>
            <a:r>
              <a:rPr lang="en-US" sz="2000" cap="none" dirty="0" smtClean="0">
                <a:sym typeface="Helvetica Light"/>
              </a:rPr>
              <a:t>Shire Continuing Medical Education Grant: 11551, PI Wilfley </a:t>
            </a:r>
            <a:endParaRPr lang="en-US" sz="2000" i="1" cap="none" dirty="0" smtClean="0"/>
          </a:p>
          <a:p>
            <a:pPr>
              <a:spcBef>
                <a:spcPts val="0"/>
              </a:spcBef>
              <a:defRPr sz="2600"/>
            </a:pPr>
            <a:endParaRPr lang="en-US" sz="2000" cap="none" dirty="0" smtClean="0"/>
          </a:p>
          <a:p>
            <a:pPr>
              <a:spcBef>
                <a:spcPts val="0"/>
              </a:spcBef>
              <a:defRPr sz="2600"/>
            </a:pPr>
            <a:endParaRPr lang="en-US" sz="2000" cap="none" dirty="0" smtClean="0"/>
          </a:p>
          <a:p>
            <a:endParaRPr lang="en-US" sz="2000" cap="none" dirty="0" smtClean="0"/>
          </a:p>
          <a:p>
            <a:endParaRPr lang="en-US" sz="2000" cap="none" dirty="0"/>
          </a:p>
        </p:txBody>
      </p:sp>
      <p:cxnSp>
        <p:nvCxnSpPr>
          <p:cNvPr id="8" name="Straight Connector 7">
            <a:extLst>
              <a:ext uri="{FF2B5EF4-FFF2-40B4-BE49-F238E27FC236}">
                <a16:creationId xmlns:a16="http://schemas.microsoft.com/office/drawing/2014/main" xmlns="" id="{77C312F4-62C2-4903-8C4B-423A8717E481}"/>
              </a:ext>
            </a:extLst>
          </p:cNvPr>
          <p:cNvCxnSpPr/>
          <p:nvPr/>
        </p:nvCxnSpPr>
        <p:spPr>
          <a:xfrm>
            <a:off x="6698378" y="2723136"/>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7795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HBI: Measures</a:t>
            </a:r>
            <a:endParaRPr lang="en-US" dirty="0"/>
          </a:p>
        </p:txBody>
      </p:sp>
      <p:sp>
        <p:nvSpPr>
          <p:cNvPr id="3" name="Slide Number Placeholder 2"/>
          <p:cNvSpPr>
            <a:spLocks noGrp="1"/>
          </p:cNvSpPr>
          <p:nvPr>
            <p:ph type="sldNum" sz="quarter" idx="12"/>
          </p:nvPr>
        </p:nvSpPr>
        <p:spPr/>
        <p:txBody>
          <a:bodyPr/>
          <a:lstStyle/>
          <a:p>
            <a:fld id="{9EC71654-96A5-4280-94F3-931C61A9F92C}" type="slidenum">
              <a:rPr lang="en-US" noProof="0" smtClean="0"/>
              <a:pPr/>
              <a:t>29</a:t>
            </a:fld>
            <a:endParaRPr lang="en-US" noProof="0" dirty="0"/>
          </a:p>
        </p:txBody>
      </p:sp>
      <p:graphicFrame>
        <p:nvGraphicFramePr>
          <p:cNvPr id="4" name="Diagram 3"/>
          <p:cNvGraphicFramePr/>
          <p:nvPr>
            <p:extLst>
              <p:ext uri="{D42A27DB-BD31-4B8C-83A1-F6EECF244321}">
                <p14:modId xmlns:p14="http://schemas.microsoft.com/office/powerpoint/2010/main" val="3172048788"/>
              </p:ext>
            </p:extLst>
          </p:nvPr>
        </p:nvGraphicFramePr>
        <p:xfrm>
          <a:off x="1287487" y="1233582"/>
          <a:ext cx="9607501" cy="5335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790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4C2A7-EC84-4D8C-9CA2-F6AE46F51FB6}"/>
              </a:ext>
            </a:extLst>
          </p:cNvPr>
          <p:cNvSpPr>
            <a:spLocks noGrp="1"/>
          </p:cNvSpPr>
          <p:nvPr>
            <p:ph type="title"/>
          </p:nvPr>
        </p:nvSpPr>
        <p:spPr>
          <a:xfrm>
            <a:off x="1112761" y="143374"/>
            <a:ext cx="9653451" cy="1136786"/>
          </a:xfrm>
        </p:spPr>
        <p:txBody>
          <a:bodyPr/>
          <a:lstStyle/>
          <a:p>
            <a:r>
              <a:rPr lang="en-US" dirty="0" smtClean="0"/>
              <a:t>The problem of Eating disorders on college campuses</a:t>
            </a:r>
            <a:endParaRPr lang="en-US" dirty="0"/>
          </a:p>
        </p:txBody>
      </p:sp>
      <p:sp>
        <p:nvSpPr>
          <p:cNvPr id="3" name="Text Placeholder 2">
            <a:extLst>
              <a:ext uri="{FF2B5EF4-FFF2-40B4-BE49-F238E27FC236}">
                <a16:creationId xmlns:a16="http://schemas.microsoft.com/office/drawing/2014/main" xmlns="" id="{56960426-AAA6-4126-93AF-30F7DEE010A4}"/>
              </a:ext>
            </a:extLst>
          </p:cNvPr>
          <p:cNvSpPr>
            <a:spLocks noGrp="1"/>
          </p:cNvSpPr>
          <p:nvPr>
            <p:ph type="body" idx="1"/>
          </p:nvPr>
        </p:nvSpPr>
        <p:spPr>
          <a:xfrm>
            <a:off x="1739155" y="1677460"/>
            <a:ext cx="8884510" cy="4028331"/>
          </a:xfrm>
        </p:spPr>
        <p:txBody>
          <a:bodyPr/>
          <a:lstStyle/>
          <a:p>
            <a:pPr algn="l">
              <a:defRPr>
                <a:latin typeface="Helvetica"/>
                <a:ea typeface="Helvetica"/>
                <a:cs typeface="Helvetica"/>
                <a:sym typeface="Helvetica"/>
              </a:defRPr>
            </a:pPr>
            <a:r>
              <a:rPr lang="en-US" sz="2400" dirty="0">
                <a:latin typeface="Calibri" charset="0"/>
                <a:ea typeface="Calibri" charset="0"/>
                <a:cs typeface="Calibri" charset="0"/>
              </a:rPr>
              <a:t>Eating disorders (EDs) are common in college </a:t>
            </a:r>
            <a:r>
              <a:rPr lang="en-US" sz="2400" dirty="0" smtClean="0">
                <a:latin typeface="Calibri" charset="0"/>
                <a:ea typeface="Calibri" charset="0"/>
                <a:cs typeface="Calibri" charset="0"/>
              </a:rPr>
              <a:t>women</a:t>
            </a:r>
          </a:p>
          <a:p>
            <a:pPr algn="l">
              <a:defRPr>
                <a:latin typeface="Helvetica"/>
                <a:ea typeface="Helvetica"/>
                <a:cs typeface="Helvetica"/>
                <a:sym typeface="Helvetica"/>
              </a:defRPr>
            </a:pPr>
            <a:r>
              <a:rPr lang="en-US" sz="1100" dirty="0" smtClean="0">
                <a:latin typeface="Calibri" charset="0"/>
                <a:ea typeface="Calibri" charset="0"/>
                <a:cs typeface="Calibri" charset="0"/>
              </a:rPr>
              <a:t> </a:t>
            </a:r>
            <a:endParaRPr lang="en-US" sz="1100" dirty="0">
              <a:latin typeface="Calibri" charset="0"/>
              <a:ea typeface="Calibri" charset="0"/>
              <a:cs typeface="Calibri" charset="0"/>
            </a:endParaRPr>
          </a:p>
          <a:p>
            <a:pPr algn="l">
              <a:defRPr>
                <a:latin typeface="Helvetica"/>
                <a:ea typeface="Helvetica"/>
                <a:cs typeface="Helvetica"/>
                <a:sym typeface="Helvetica"/>
              </a:defRPr>
            </a:pPr>
            <a:r>
              <a:rPr lang="en-US" sz="2400" dirty="0">
                <a:latin typeface="Calibri" charset="0"/>
                <a:ea typeface="Calibri" charset="0"/>
                <a:cs typeface="Calibri" charset="0"/>
              </a:rPr>
              <a:t>Yet, less than 20% of students who screen positive for an ED report receiving </a:t>
            </a:r>
            <a:r>
              <a:rPr lang="en-US" sz="2400" dirty="0" smtClean="0">
                <a:latin typeface="Calibri" charset="0"/>
                <a:ea typeface="Calibri" charset="0"/>
                <a:cs typeface="Calibri" charset="0"/>
              </a:rPr>
              <a:t>treatment</a:t>
            </a:r>
            <a:br>
              <a:rPr lang="en-US" sz="2400" dirty="0" smtClean="0">
                <a:latin typeface="Calibri" charset="0"/>
                <a:ea typeface="Calibri" charset="0"/>
                <a:cs typeface="Calibri" charset="0"/>
              </a:rPr>
            </a:br>
            <a:endParaRPr lang="en-US" sz="1100" dirty="0">
              <a:latin typeface="Calibri" charset="0"/>
              <a:ea typeface="Calibri" charset="0"/>
              <a:cs typeface="Calibri" charset="0"/>
            </a:endParaRPr>
          </a:p>
          <a:p>
            <a:pPr algn="l">
              <a:defRPr>
                <a:latin typeface="Helvetica"/>
                <a:ea typeface="Helvetica"/>
                <a:cs typeface="Helvetica"/>
                <a:sym typeface="Helvetica"/>
              </a:defRPr>
            </a:pPr>
            <a:r>
              <a:rPr lang="en-US" sz="2400" dirty="0">
                <a:latin typeface="Calibri" charset="0"/>
                <a:ea typeface="Calibri" charset="0"/>
                <a:cs typeface="Calibri" charset="0"/>
              </a:rPr>
              <a:t>Delays in treatment result in prolonged illness, disease </a:t>
            </a:r>
            <a:r>
              <a:rPr lang="en-US" sz="2400" dirty="0" smtClean="0">
                <a:latin typeface="Calibri" charset="0"/>
                <a:ea typeface="Calibri" charset="0"/>
                <a:cs typeface="Calibri" charset="0"/>
              </a:rPr>
              <a:t>progression, </a:t>
            </a:r>
            <a:r>
              <a:rPr lang="en-US" sz="2400" dirty="0">
                <a:latin typeface="Calibri" charset="0"/>
                <a:ea typeface="Calibri" charset="0"/>
                <a:cs typeface="Calibri" charset="0"/>
              </a:rPr>
              <a:t>poorer </a:t>
            </a:r>
            <a:r>
              <a:rPr lang="en-US" sz="2400" dirty="0" smtClean="0">
                <a:latin typeface="Calibri" charset="0"/>
                <a:ea typeface="Calibri" charset="0"/>
                <a:cs typeface="Calibri" charset="0"/>
              </a:rPr>
              <a:t>prognosis, </a:t>
            </a:r>
            <a:r>
              <a:rPr lang="en-US" sz="2400" dirty="0">
                <a:latin typeface="Calibri" charset="0"/>
                <a:ea typeface="Calibri" charset="0"/>
                <a:cs typeface="Calibri" charset="0"/>
              </a:rPr>
              <a:t>and greater likelihood </a:t>
            </a:r>
            <a:r>
              <a:rPr lang="en-US" sz="2400" dirty="0" smtClean="0">
                <a:latin typeface="Calibri" charset="0"/>
                <a:ea typeface="Calibri" charset="0"/>
                <a:cs typeface="Calibri" charset="0"/>
              </a:rPr>
              <a:t>of relapse</a:t>
            </a:r>
            <a:endParaRPr lang="en-US" sz="2400" dirty="0">
              <a:latin typeface="Calibri" charset="0"/>
              <a:ea typeface="Calibri" charset="0"/>
              <a:cs typeface="Calibri" charset="0"/>
            </a:endParaRPr>
          </a:p>
        </p:txBody>
      </p:sp>
      <p:pic>
        <p:nvPicPr>
          <p:cNvPr id="11" name="Picture Placeholder 10">
            <a:extLst>
              <a:ext uri="{FF2B5EF4-FFF2-40B4-BE49-F238E27FC236}">
                <a16:creationId xmlns:a16="http://schemas.microsoft.com/office/drawing/2014/main" xmlns="" id="{9D82A855-CCB0-4075-B5EE-5CC6FD176DB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443" t="-24362" r="-2442" b="8519"/>
          <a:stretch/>
        </p:blipFill>
        <p:spPr>
          <a:xfrm>
            <a:off x="1739155" y="4224638"/>
            <a:ext cx="5468469" cy="2633362"/>
          </a:xfrm>
          <a:solidFill>
            <a:schemeClr val="bg1"/>
          </a:solidFill>
        </p:spPr>
      </p:pic>
      <p:sp>
        <p:nvSpPr>
          <p:cNvPr id="4" name="Slide Number Placeholder 3">
            <a:extLst>
              <a:ext uri="{FF2B5EF4-FFF2-40B4-BE49-F238E27FC236}">
                <a16:creationId xmlns:a16="http://schemas.microsoft.com/office/drawing/2014/main" xmlns="" id="{D66E959E-B23F-467A-9B6E-30F9EE969EC2}"/>
              </a:ext>
            </a:extLst>
          </p:cNvPr>
          <p:cNvSpPr>
            <a:spLocks noGrp="1"/>
          </p:cNvSpPr>
          <p:nvPr>
            <p:ph type="sldNum" sz="quarter" idx="12"/>
          </p:nvPr>
        </p:nvSpPr>
        <p:spPr/>
        <p:txBody>
          <a:bodyPr/>
          <a:lstStyle/>
          <a:p>
            <a:fld id="{9EC71654-96A5-4280-94F3-931C61A9F92C}" type="slidenum">
              <a:rPr lang="en-US" smtClean="0"/>
              <a:pPr/>
              <a:t>3</a:t>
            </a:fld>
            <a:endParaRPr lang="en-US" dirty="0"/>
          </a:p>
        </p:txBody>
      </p:sp>
      <p:sp>
        <p:nvSpPr>
          <p:cNvPr id="6" name="Eisenberg et al., 2011, J Am Coll Health; National Eating Disorders Association, 2013"/>
          <p:cNvSpPr txBox="1"/>
          <p:nvPr/>
        </p:nvSpPr>
        <p:spPr>
          <a:xfrm>
            <a:off x="7494493" y="6062910"/>
            <a:ext cx="4555365" cy="74892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r">
              <a:defRPr sz="1800" b="0">
                <a:latin typeface="Helvetica Light"/>
                <a:ea typeface="Helvetica Light"/>
                <a:cs typeface="Helvetica Light"/>
                <a:sym typeface="Helvetica Light"/>
              </a:defRPr>
            </a:pPr>
            <a:r>
              <a:rPr lang="en-US" sz="1400" dirty="0">
                <a:solidFill>
                  <a:schemeClr val="bg1"/>
                </a:solidFill>
                <a:latin typeface="Helvetica Light" charset="0"/>
                <a:ea typeface="Helvetica Light" charset="0"/>
                <a:cs typeface="Helvetica Light" charset="0"/>
              </a:rPr>
              <a:t>Eisenberg et al., 2011, </a:t>
            </a:r>
            <a:r>
              <a:rPr lang="en-US" sz="1400" dirty="0">
                <a:solidFill>
                  <a:schemeClr val="bg1"/>
                </a:solidFill>
                <a:latin typeface="Helvetica Light" charset="0"/>
                <a:ea typeface="Helvetica Light" charset="0"/>
                <a:cs typeface="Helvetica Light" charset="0"/>
                <a:sym typeface="Helvetica"/>
              </a:rPr>
              <a:t>J</a:t>
            </a:r>
            <a:r>
              <a:rPr lang="en-US" sz="1400" i="1" dirty="0">
                <a:solidFill>
                  <a:schemeClr val="bg1"/>
                </a:solidFill>
                <a:latin typeface="Helvetica Light" charset="0"/>
                <a:ea typeface="Helvetica Light" charset="0"/>
                <a:cs typeface="Helvetica Light" charset="0"/>
                <a:sym typeface="Helvetica"/>
              </a:rPr>
              <a:t> Am </a:t>
            </a:r>
            <a:r>
              <a:rPr lang="en-US" sz="1400" i="1" dirty="0" err="1">
                <a:solidFill>
                  <a:schemeClr val="bg1"/>
                </a:solidFill>
                <a:latin typeface="Helvetica Light" charset="0"/>
                <a:ea typeface="Helvetica Light" charset="0"/>
                <a:cs typeface="Helvetica Light" charset="0"/>
                <a:sym typeface="Helvetica"/>
              </a:rPr>
              <a:t>Coll</a:t>
            </a:r>
            <a:r>
              <a:rPr lang="en-US" sz="1400" i="1" dirty="0">
                <a:solidFill>
                  <a:schemeClr val="bg1"/>
                </a:solidFill>
                <a:latin typeface="Helvetica Light" charset="0"/>
                <a:ea typeface="Helvetica Light" charset="0"/>
                <a:cs typeface="Helvetica Light" charset="0"/>
                <a:sym typeface="Helvetica"/>
              </a:rPr>
              <a:t> </a:t>
            </a:r>
            <a:r>
              <a:rPr lang="en-US" sz="1400" i="1" dirty="0" smtClean="0">
                <a:solidFill>
                  <a:schemeClr val="bg1"/>
                </a:solidFill>
                <a:latin typeface="Helvetica Light" charset="0"/>
                <a:ea typeface="Helvetica Light" charset="0"/>
                <a:cs typeface="Helvetica Light" charset="0"/>
                <a:sym typeface="Helvetica"/>
              </a:rPr>
              <a:t>Health</a:t>
            </a:r>
            <a:r>
              <a:rPr lang="en-US" sz="1400" dirty="0" smtClean="0">
                <a:solidFill>
                  <a:schemeClr val="bg1"/>
                </a:solidFill>
                <a:latin typeface="Helvetica Light" charset="0"/>
                <a:ea typeface="Helvetica Light" charset="0"/>
                <a:cs typeface="Helvetica Light" charset="0"/>
                <a:sym typeface="Helvetica"/>
              </a:rPr>
              <a:t>; </a:t>
            </a:r>
            <a:r>
              <a:rPr lang="en-US" sz="1400" dirty="0" smtClean="0">
                <a:solidFill>
                  <a:schemeClr val="bg1"/>
                </a:solidFill>
                <a:latin typeface="Helvetica Light" charset="0"/>
                <a:ea typeface="Helvetica Light" charset="0"/>
                <a:cs typeface="Helvetica Light" charset="0"/>
                <a:sym typeface="Helvetica Light"/>
              </a:rPr>
              <a:t>Fitzsimmons-Craft et al, in press, </a:t>
            </a:r>
            <a:r>
              <a:rPr lang="en-US" sz="1400" i="1" dirty="0" err="1">
                <a:solidFill>
                  <a:schemeClr val="bg1"/>
                </a:solidFill>
                <a:latin typeface="Helvetica Light" charset="0"/>
                <a:ea typeface="Helvetica Light" charset="0"/>
                <a:cs typeface="Helvetica Light" charset="0"/>
                <a:sym typeface="Helvetica Light"/>
              </a:rPr>
              <a:t>Curr</a:t>
            </a:r>
            <a:r>
              <a:rPr lang="en-US" sz="1400" i="1" dirty="0">
                <a:solidFill>
                  <a:schemeClr val="bg1"/>
                </a:solidFill>
                <a:latin typeface="Helvetica Light" charset="0"/>
                <a:ea typeface="Helvetica Light" charset="0"/>
                <a:cs typeface="Helvetica Light" charset="0"/>
                <a:sym typeface="Helvetica Light"/>
              </a:rPr>
              <a:t> Psychiatry </a:t>
            </a:r>
            <a:r>
              <a:rPr lang="en-US" sz="1400" i="1" dirty="0" smtClean="0">
                <a:solidFill>
                  <a:schemeClr val="bg1"/>
                </a:solidFill>
                <a:latin typeface="Helvetica Light" charset="0"/>
                <a:ea typeface="Helvetica Light" charset="0"/>
                <a:cs typeface="Helvetica Light" charset="0"/>
                <a:sym typeface="Helvetica Light"/>
              </a:rPr>
              <a:t>Rep</a:t>
            </a:r>
            <a:r>
              <a:rPr lang="en-US" sz="1400" dirty="0" smtClean="0">
                <a:solidFill>
                  <a:schemeClr val="bg1"/>
                </a:solidFill>
                <a:latin typeface="Helvetica Light" charset="0"/>
                <a:ea typeface="Helvetica Light" charset="0"/>
                <a:cs typeface="Helvetica Light" charset="0"/>
                <a:sym typeface="Helvetica Light"/>
              </a:rPr>
              <a:t>; </a:t>
            </a:r>
            <a:r>
              <a:rPr lang="en-US" sz="1400" dirty="0" err="1" smtClean="0">
                <a:solidFill>
                  <a:schemeClr val="bg1"/>
                </a:solidFill>
                <a:latin typeface="Helvetica Light" charset="0"/>
                <a:ea typeface="Helvetica Light" charset="0"/>
                <a:cs typeface="Helvetica Light" charset="0"/>
                <a:sym typeface="Helvetica Light"/>
              </a:rPr>
              <a:t>Kazdin</a:t>
            </a:r>
            <a:r>
              <a:rPr lang="en-US" sz="1400" dirty="0" smtClean="0">
                <a:solidFill>
                  <a:schemeClr val="bg1"/>
                </a:solidFill>
                <a:latin typeface="Helvetica Light" charset="0"/>
                <a:ea typeface="Helvetica Light" charset="0"/>
                <a:cs typeface="Helvetica Light" charset="0"/>
                <a:sym typeface="Helvetica Light"/>
              </a:rPr>
              <a:t> et al., 2017</a:t>
            </a:r>
            <a:r>
              <a:rPr lang="en-US" sz="1400" dirty="0">
                <a:solidFill>
                  <a:schemeClr val="bg1"/>
                </a:solidFill>
                <a:latin typeface="Helvetica Light" charset="0"/>
                <a:ea typeface="Helvetica Light" charset="0"/>
                <a:cs typeface="Helvetica Light" charset="0"/>
                <a:sym typeface="Helvetica Light"/>
              </a:rPr>
              <a:t>, </a:t>
            </a:r>
            <a:r>
              <a:rPr lang="en-US" sz="1400" i="1" dirty="0" err="1">
                <a:solidFill>
                  <a:schemeClr val="bg1"/>
                </a:solidFill>
                <a:latin typeface="Helvetica Light" charset="0"/>
                <a:ea typeface="Helvetica Light" charset="0"/>
                <a:cs typeface="Helvetica Light" charset="0"/>
                <a:sym typeface="Helvetica Light"/>
              </a:rPr>
              <a:t>Int</a:t>
            </a:r>
            <a:r>
              <a:rPr lang="en-US" sz="1400" i="1" dirty="0">
                <a:solidFill>
                  <a:schemeClr val="bg1"/>
                </a:solidFill>
                <a:latin typeface="Helvetica Light" charset="0"/>
                <a:ea typeface="Helvetica Light" charset="0"/>
                <a:cs typeface="Helvetica Light" charset="0"/>
                <a:sym typeface="Helvetica Light"/>
              </a:rPr>
              <a:t> J Eat </a:t>
            </a:r>
            <a:r>
              <a:rPr lang="en-US" sz="1400" i="1" dirty="0" err="1" smtClean="0">
                <a:solidFill>
                  <a:schemeClr val="bg1"/>
                </a:solidFill>
                <a:latin typeface="Helvetica Light" charset="0"/>
                <a:ea typeface="Helvetica Light" charset="0"/>
                <a:cs typeface="Helvetica Light" charset="0"/>
                <a:sym typeface="Helvetica Light"/>
              </a:rPr>
              <a:t>Disord</a:t>
            </a:r>
            <a:r>
              <a:rPr lang="en-US" sz="1400" i="1" dirty="0" smtClean="0">
                <a:solidFill>
                  <a:schemeClr val="bg1"/>
                </a:solidFill>
                <a:latin typeface="Helvetica Light" charset="0"/>
                <a:ea typeface="Helvetica Light" charset="0"/>
                <a:cs typeface="Helvetica Light" charset="0"/>
                <a:sym typeface="Helvetica Light"/>
              </a:rPr>
              <a:t> </a:t>
            </a:r>
            <a:endParaRPr sz="1400" i="1" dirty="0">
              <a:solidFill>
                <a:schemeClr val="bg1"/>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3187533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30</a:t>
            </a:fld>
            <a:endParaRPr lang="en-US" noProof="0" dirty="0"/>
          </a:p>
        </p:txBody>
      </p:sp>
      <p:sp>
        <p:nvSpPr>
          <p:cNvPr id="3" name="Title 2"/>
          <p:cNvSpPr>
            <a:spLocks noGrp="1"/>
          </p:cNvSpPr>
          <p:nvPr>
            <p:ph type="title"/>
          </p:nvPr>
        </p:nvSpPr>
        <p:spPr/>
        <p:txBody>
          <a:bodyPr>
            <a:normAutofit fontScale="90000"/>
          </a:bodyPr>
          <a:lstStyle/>
          <a:p>
            <a:r>
              <a:rPr lang="en-US" dirty="0" smtClean="0"/>
              <a:t>SECONDARY OUTCOME MEASURE: ABSTINENCE</a:t>
            </a:r>
            <a:endParaRPr lang="en-US" dirty="0"/>
          </a:p>
        </p:txBody>
      </p:sp>
      <p:sp>
        <p:nvSpPr>
          <p:cNvPr id="4" name="Text Placeholder 3"/>
          <p:cNvSpPr>
            <a:spLocks noGrp="1"/>
          </p:cNvSpPr>
          <p:nvPr>
            <p:ph type="body" sz="half" idx="2"/>
          </p:nvPr>
        </p:nvSpPr>
        <p:spPr>
          <a:xfrm>
            <a:off x="744253" y="2240280"/>
            <a:ext cx="3932237" cy="3811588"/>
          </a:xfrm>
        </p:spPr>
        <p:txBody>
          <a:bodyPr>
            <a:normAutofit/>
          </a:bodyPr>
          <a:lstStyle/>
          <a:p>
            <a:pPr>
              <a:defRPr sz="2800" b="0"/>
            </a:pPr>
            <a:r>
              <a:rPr lang="en-US" sz="2400" dirty="0"/>
              <a:t>Post</a:t>
            </a:r>
            <a:r>
              <a:rPr lang="en-US" sz="2400" i="1" dirty="0"/>
              <a:t>:</a:t>
            </a:r>
            <a:r>
              <a:rPr lang="en-US" sz="2400" dirty="0"/>
              <a:t> OR=1.48 (0.48, 4.61), p=0.498</a:t>
            </a:r>
            <a:endParaRPr lang="en-US" sz="2400" b="1" dirty="0"/>
          </a:p>
          <a:p>
            <a:pPr>
              <a:defRPr sz="2800" b="0"/>
            </a:pPr>
            <a:r>
              <a:rPr lang="en-US" sz="2400" dirty="0"/>
              <a:t>Follow-up:</a:t>
            </a:r>
            <a:r>
              <a:rPr lang="en-US" sz="2400" i="1" dirty="0"/>
              <a:t> </a:t>
            </a:r>
            <a:r>
              <a:rPr lang="en-US" sz="2400" dirty="0"/>
              <a:t>OR=1.49 (0.63, 3.52), p=0.368</a:t>
            </a:r>
          </a:p>
        </p:txBody>
      </p:sp>
      <p:graphicFrame>
        <p:nvGraphicFramePr>
          <p:cNvPr id="9" name="Chart 8"/>
          <p:cNvGraphicFramePr/>
          <p:nvPr>
            <p:extLst>
              <p:ext uri="{D42A27DB-BD31-4B8C-83A1-F6EECF244321}">
                <p14:modId xmlns:p14="http://schemas.microsoft.com/office/powerpoint/2010/main" val="1472484182"/>
              </p:ext>
            </p:extLst>
          </p:nvPr>
        </p:nvGraphicFramePr>
        <p:xfrm>
          <a:off x="4676490" y="949570"/>
          <a:ext cx="7250735" cy="49248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7187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31</a:t>
            </a:fld>
            <a:endParaRPr lang="en-US" noProof="0" dirty="0"/>
          </a:p>
        </p:txBody>
      </p:sp>
      <p:sp>
        <p:nvSpPr>
          <p:cNvPr id="3" name="Content Placeholder 2"/>
          <p:cNvSpPr>
            <a:spLocks noGrp="1"/>
          </p:cNvSpPr>
          <p:nvPr>
            <p:ph idx="1"/>
          </p:nvPr>
        </p:nvSpPr>
        <p:spPr>
          <a:xfrm>
            <a:off x="215861" y="1852920"/>
            <a:ext cx="7561262" cy="4351338"/>
          </a:xfrm>
        </p:spPr>
        <p:txBody>
          <a:bodyPr>
            <a:normAutofit/>
          </a:bodyPr>
          <a:lstStyle/>
          <a:p>
            <a:pPr marL="342900" lvl="4" indent="-342900">
              <a:spcBef>
                <a:spcPts val="0"/>
              </a:spcBef>
            </a:pPr>
            <a:r>
              <a:rPr lang="en-US" sz="2400" dirty="0"/>
              <a:t>Create U.S. Preventive Services Task Force (USPSTF) guidelines for </a:t>
            </a:r>
            <a:r>
              <a:rPr lang="en-US" sz="2400" dirty="0" err="1"/>
              <a:t>EDs.</a:t>
            </a:r>
            <a:endParaRPr lang="en-US" sz="2400" dirty="0"/>
          </a:p>
          <a:p>
            <a:pPr marL="800100" lvl="5" indent="-342900">
              <a:spcBef>
                <a:spcPts val="0"/>
              </a:spcBef>
            </a:pPr>
            <a:r>
              <a:rPr lang="en-US" sz="2400" dirty="0"/>
              <a:t>Guidelines recommend that clinicians screen and refer patients at risk.</a:t>
            </a:r>
          </a:p>
          <a:p>
            <a:pPr marL="800100" lvl="5" indent="-342900">
              <a:spcBef>
                <a:spcPts val="0"/>
              </a:spcBef>
            </a:pPr>
            <a:r>
              <a:rPr lang="en-US" sz="2400" dirty="0"/>
              <a:t>Guidelines ensure there are clinicians at the college health center trained to treat EDs using EBTs.</a:t>
            </a:r>
          </a:p>
          <a:p>
            <a:endParaRPr lang="en-US" sz="2400" dirty="0"/>
          </a:p>
        </p:txBody>
      </p:sp>
      <p:sp>
        <p:nvSpPr>
          <p:cNvPr id="4" name="Title 3"/>
          <p:cNvSpPr>
            <a:spLocks noGrp="1"/>
          </p:cNvSpPr>
          <p:nvPr>
            <p:ph type="title"/>
          </p:nvPr>
        </p:nvSpPr>
        <p:spPr>
          <a:xfrm>
            <a:off x="469654" y="404668"/>
            <a:ext cx="7561262" cy="1376021"/>
          </a:xfrm>
        </p:spPr>
        <p:txBody>
          <a:bodyPr/>
          <a:lstStyle/>
          <a:p>
            <a:r>
              <a:rPr lang="en-US" dirty="0"/>
              <a:t>Next Steps: </a:t>
            </a:r>
            <a:r>
              <a:rPr lang="en-US" dirty="0" smtClean="0"/>
              <a:t>Screening guidelines</a:t>
            </a:r>
            <a:endParaRPr lang="en-US" dirty="0"/>
          </a:p>
        </p:txBody>
      </p:sp>
      <p:sp>
        <p:nvSpPr>
          <p:cNvPr id="7" name="TextBox 6"/>
          <p:cNvSpPr txBox="1"/>
          <p:nvPr/>
        </p:nvSpPr>
        <p:spPr>
          <a:xfrm>
            <a:off x="4654622" y="6432242"/>
            <a:ext cx="7537378"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a:defRPr sz="1800" b="0">
                <a:latin typeface="Helvetica Light"/>
                <a:ea typeface="Helvetica Light"/>
                <a:cs typeface="Helvetica Light"/>
                <a:sym typeface="Helvetica Light"/>
              </a:defRPr>
            </a:pPr>
            <a:r>
              <a:rPr lang="en-US" sz="1400" dirty="0"/>
              <a:t>Lipschitz et al., 2019,  </a:t>
            </a:r>
            <a:r>
              <a:rPr lang="en-US" sz="1400" i="1" dirty="0"/>
              <a:t>J </a:t>
            </a:r>
            <a:r>
              <a:rPr lang="en-US" sz="1400" i="1" dirty="0" err="1"/>
              <a:t>Clin</a:t>
            </a:r>
            <a:r>
              <a:rPr lang="en-US" sz="1400" i="1" dirty="0"/>
              <a:t> Psychiatry</a:t>
            </a:r>
            <a:r>
              <a:rPr lang="en-US" sz="1400" dirty="0"/>
              <a:t>; UPSTF, 2010, JAMA; USPSTF, 2017, </a:t>
            </a:r>
            <a:r>
              <a:rPr lang="en-US" sz="1400" i="1" dirty="0" smtClean="0"/>
              <a:t>JAMA</a:t>
            </a:r>
            <a:r>
              <a:rPr lang="en-US" sz="1400" dirty="0">
                <a:sym typeface="Helvetica Light"/>
              </a:rPr>
              <a:t> </a:t>
            </a:r>
            <a:endParaRPr lang="en-US" sz="1400" i="1"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81041" y="1852920"/>
            <a:ext cx="3713054" cy="247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44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4C2A7-EC84-4D8C-9CA2-F6AE46F51FB6}"/>
              </a:ext>
            </a:extLst>
          </p:cNvPr>
          <p:cNvSpPr>
            <a:spLocks noGrp="1"/>
          </p:cNvSpPr>
          <p:nvPr>
            <p:ph type="title"/>
          </p:nvPr>
        </p:nvSpPr>
        <p:spPr>
          <a:xfrm>
            <a:off x="1112761" y="143374"/>
            <a:ext cx="9653451" cy="1136786"/>
          </a:xfrm>
        </p:spPr>
        <p:txBody>
          <a:bodyPr/>
          <a:lstStyle/>
          <a:p>
            <a:r>
              <a:rPr lang="en-US" dirty="0" smtClean="0"/>
              <a:t>Limited access to care</a:t>
            </a:r>
            <a:endParaRPr lang="en-US" dirty="0"/>
          </a:p>
        </p:txBody>
      </p:sp>
      <p:sp>
        <p:nvSpPr>
          <p:cNvPr id="3" name="Text Placeholder 2">
            <a:extLst>
              <a:ext uri="{FF2B5EF4-FFF2-40B4-BE49-F238E27FC236}">
                <a16:creationId xmlns:a16="http://schemas.microsoft.com/office/drawing/2014/main" xmlns="" id="{56960426-AAA6-4126-93AF-30F7DEE010A4}"/>
              </a:ext>
            </a:extLst>
          </p:cNvPr>
          <p:cNvSpPr>
            <a:spLocks noGrp="1"/>
          </p:cNvSpPr>
          <p:nvPr>
            <p:ph type="body" idx="1"/>
          </p:nvPr>
        </p:nvSpPr>
        <p:spPr>
          <a:xfrm>
            <a:off x="681319" y="1280160"/>
            <a:ext cx="8671764" cy="5243560"/>
          </a:xfrm>
        </p:spPr>
        <p:txBody>
          <a:bodyPr/>
          <a:lstStyle/>
          <a:p>
            <a:pPr algn="l"/>
            <a:r>
              <a:rPr lang="en-US" sz="2400" dirty="0"/>
              <a:t>Screening</a:t>
            </a:r>
          </a:p>
          <a:p>
            <a:pPr marL="342900" indent="-342900" algn="l">
              <a:buFont typeface="Arial" panose="020B0604020202020204" pitchFamily="34" charset="0"/>
              <a:buChar char="•"/>
            </a:pPr>
            <a:r>
              <a:rPr lang="en-US" sz="2400" dirty="0"/>
              <a:t>Only 22% of colleges offer year-round ED screening </a:t>
            </a:r>
            <a:r>
              <a:rPr lang="en-US" sz="2400" dirty="0" smtClean="0"/>
              <a:t>opportunities</a:t>
            </a:r>
            <a:endParaRPr lang="en-US" sz="2400" dirty="0"/>
          </a:p>
          <a:p>
            <a:pPr marL="342900" indent="-342900" algn="l">
              <a:buFont typeface="Arial" panose="020B0604020202020204" pitchFamily="34" charset="0"/>
              <a:buChar char="•"/>
            </a:pPr>
            <a:r>
              <a:rPr lang="en-US" sz="2400" dirty="0"/>
              <a:t>Offered screenings only reach a small number of </a:t>
            </a:r>
            <a:r>
              <a:rPr lang="en-US" sz="2400" dirty="0" smtClean="0"/>
              <a:t>students</a:t>
            </a:r>
            <a:endParaRPr lang="en-US" sz="2400" dirty="0"/>
          </a:p>
          <a:p>
            <a:pPr algn="l"/>
            <a:endParaRPr lang="en-US" sz="2400" dirty="0"/>
          </a:p>
          <a:p>
            <a:pPr algn="l"/>
            <a:r>
              <a:rPr lang="en-US" sz="2400" dirty="0"/>
              <a:t>Treatment</a:t>
            </a:r>
          </a:p>
          <a:p>
            <a:pPr marL="342900" indent="-342900" algn="l">
              <a:buFont typeface="Arial" panose="020B0604020202020204" pitchFamily="34" charset="0"/>
              <a:buChar char="•"/>
            </a:pPr>
            <a:r>
              <a:rPr lang="en-US" sz="2400" dirty="0"/>
              <a:t>Counseling centers have limited capacity to treat </a:t>
            </a:r>
            <a:r>
              <a:rPr lang="en-US" sz="2400" dirty="0" smtClean="0"/>
              <a:t>students</a:t>
            </a:r>
            <a:endParaRPr lang="en-US" sz="2400" dirty="0"/>
          </a:p>
          <a:p>
            <a:pPr marL="800100" lvl="1" indent="-342900">
              <a:buFont typeface="Arial" panose="020B0604020202020204" pitchFamily="34" charset="0"/>
              <a:buChar char="•"/>
            </a:pPr>
            <a:r>
              <a:rPr lang="en-US" sz="2400" dirty="0">
                <a:solidFill>
                  <a:schemeClr val="bg1"/>
                </a:solidFill>
              </a:rPr>
              <a:t>Average student-to-counselor ratio is </a:t>
            </a:r>
            <a:r>
              <a:rPr lang="en-US" sz="2400" dirty="0" smtClean="0">
                <a:solidFill>
                  <a:schemeClr val="bg1"/>
                </a:solidFill>
              </a:rPr>
              <a:t>1,731:1</a:t>
            </a:r>
            <a:endParaRPr lang="en-US" sz="2400" dirty="0">
              <a:solidFill>
                <a:schemeClr val="bg1"/>
              </a:solidFill>
            </a:endParaRPr>
          </a:p>
          <a:p>
            <a:pPr marL="342900" indent="-342900" algn="l">
              <a:buFont typeface="Arial" panose="020B0604020202020204" pitchFamily="34" charset="0"/>
              <a:buChar char="•"/>
            </a:pPr>
            <a:r>
              <a:rPr lang="en-US" sz="2400" dirty="0"/>
              <a:t>Lack of access to evidence-based </a:t>
            </a:r>
            <a:r>
              <a:rPr lang="en-US" sz="2400" dirty="0" smtClean="0"/>
              <a:t>treatments</a:t>
            </a:r>
            <a:endParaRPr lang="en-US" sz="2400" dirty="0"/>
          </a:p>
          <a:p>
            <a:pPr algn="l"/>
            <a:endParaRPr lang="en-US" sz="1000" dirty="0"/>
          </a:p>
          <a:p>
            <a:pPr algn="l"/>
            <a:r>
              <a:rPr lang="en-US" sz="2400" i="1" dirty="0" smtClean="0"/>
              <a:t>Opportunities for improved screening, prevention, and treatment of EDs on college campuses are greatly needed</a:t>
            </a:r>
            <a:endParaRPr lang="en-US" sz="2400" i="1" dirty="0"/>
          </a:p>
        </p:txBody>
      </p:sp>
      <p:pic>
        <p:nvPicPr>
          <p:cNvPr id="11" name="Picture Placeholder 10" descr="city skyline">
            <a:extLst>
              <a:ext uri="{FF2B5EF4-FFF2-40B4-BE49-F238E27FC236}">
                <a16:creationId xmlns:a16="http://schemas.microsoft.com/office/drawing/2014/main" xmlns="" id="{9D82A855-CCB0-4075-B5EE-5CC6FD176DB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b="31036"/>
          <a:stretch/>
        </p:blipFill>
        <p:spPr>
          <a:xfrm flipV="1">
            <a:off x="11672743" y="6857999"/>
            <a:ext cx="519256" cy="264696"/>
          </a:xfrm>
        </p:spPr>
      </p:pic>
      <p:sp>
        <p:nvSpPr>
          <p:cNvPr id="4" name="Slide Number Placeholder 3">
            <a:extLst>
              <a:ext uri="{FF2B5EF4-FFF2-40B4-BE49-F238E27FC236}">
                <a16:creationId xmlns:a16="http://schemas.microsoft.com/office/drawing/2014/main" xmlns="" id="{D66E959E-B23F-467A-9B6E-30F9EE969EC2}"/>
              </a:ext>
            </a:extLst>
          </p:cNvPr>
          <p:cNvSpPr>
            <a:spLocks noGrp="1"/>
          </p:cNvSpPr>
          <p:nvPr>
            <p:ph type="sldNum" sz="quarter" idx="12"/>
          </p:nvPr>
        </p:nvSpPr>
        <p:spPr/>
        <p:txBody>
          <a:bodyPr/>
          <a:lstStyle/>
          <a:p>
            <a:fld id="{9EC71654-96A5-4280-94F3-931C61A9F92C}" type="slidenum">
              <a:rPr lang="en-US" smtClean="0"/>
              <a:pPr/>
              <a:t>4</a:t>
            </a:fld>
            <a:endParaRPr lang="en-US" dirty="0"/>
          </a:p>
        </p:txBody>
      </p:sp>
      <p:sp>
        <p:nvSpPr>
          <p:cNvPr id="7" name="Eisenberg et al., 2011, J Am Coll Health; National Eating Disorders Association, 2013"/>
          <p:cNvSpPr txBox="1"/>
          <p:nvPr/>
        </p:nvSpPr>
        <p:spPr>
          <a:xfrm>
            <a:off x="6345717" y="6256980"/>
            <a:ext cx="5846282" cy="5334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r">
              <a:defRPr sz="1800" b="0">
                <a:latin typeface="Helvetica Light"/>
                <a:ea typeface="Helvetica Light"/>
                <a:cs typeface="Helvetica Light"/>
                <a:sym typeface="Helvetica Light"/>
              </a:defRPr>
            </a:pPr>
            <a:r>
              <a:rPr lang="en-US" sz="1400" dirty="0">
                <a:solidFill>
                  <a:schemeClr val="bg1"/>
                </a:solidFill>
                <a:sym typeface="Helvetica Light"/>
              </a:rPr>
              <a:t>Eisenberg et al., 2011, </a:t>
            </a:r>
            <a:r>
              <a:rPr lang="en-US" sz="1400" i="1" dirty="0">
                <a:solidFill>
                  <a:schemeClr val="bg1"/>
                </a:solidFill>
                <a:sym typeface="Helvetica Light"/>
              </a:rPr>
              <a:t>J </a:t>
            </a:r>
            <a:r>
              <a:rPr lang="en-US" sz="1400" i="1" dirty="0" err="1">
                <a:solidFill>
                  <a:schemeClr val="bg1"/>
                </a:solidFill>
                <a:sym typeface="Helvetica Light"/>
              </a:rPr>
              <a:t>Nerv</a:t>
            </a:r>
            <a:r>
              <a:rPr lang="en-US" sz="1400" i="1" dirty="0">
                <a:solidFill>
                  <a:schemeClr val="bg1"/>
                </a:solidFill>
                <a:sym typeface="Helvetica Light"/>
              </a:rPr>
              <a:t> </a:t>
            </a:r>
            <a:r>
              <a:rPr lang="en-US" sz="1400" i="1" dirty="0" err="1">
                <a:solidFill>
                  <a:schemeClr val="bg1"/>
                </a:solidFill>
                <a:sym typeface="Helvetica Light"/>
              </a:rPr>
              <a:t>Ment</a:t>
            </a:r>
            <a:r>
              <a:rPr lang="en-US" sz="1400" i="1" dirty="0">
                <a:solidFill>
                  <a:schemeClr val="bg1"/>
                </a:solidFill>
                <a:sym typeface="Helvetica Light"/>
              </a:rPr>
              <a:t> Dis</a:t>
            </a:r>
            <a:r>
              <a:rPr lang="en-US" sz="1400" dirty="0">
                <a:solidFill>
                  <a:schemeClr val="bg1"/>
                </a:solidFill>
                <a:sym typeface="Helvetica Light"/>
              </a:rPr>
              <a:t>; Eisenberg et al., 2012, </a:t>
            </a:r>
            <a:r>
              <a:rPr lang="en-US" sz="1400" i="1" dirty="0">
                <a:solidFill>
                  <a:schemeClr val="bg1"/>
                </a:solidFill>
                <a:sym typeface="Helvetica Light"/>
              </a:rPr>
              <a:t>J Am </a:t>
            </a:r>
            <a:r>
              <a:rPr lang="en-US" sz="1400" i="1" dirty="0" err="1">
                <a:solidFill>
                  <a:schemeClr val="bg1"/>
                </a:solidFill>
                <a:sym typeface="Helvetica Light"/>
              </a:rPr>
              <a:t>Coll</a:t>
            </a:r>
            <a:r>
              <a:rPr lang="en-US" sz="1400" i="1" dirty="0">
                <a:solidFill>
                  <a:schemeClr val="bg1"/>
                </a:solidFill>
                <a:sym typeface="Helvetica Light"/>
              </a:rPr>
              <a:t> Health</a:t>
            </a:r>
            <a:r>
              <a:rPr lang="en-US" sz="1400" dirty="0">
                <a:solidFill>
                  <a:schemeClr val="bg1"/>
                </a:solidFill>
                <a:sym typeface="Helvetica Light"/>
              </a:rPr>
              <a:t>; National Eating Disorders Association, 2013</a:t>
            </a:r>
          </a:p>
        </p:txBody>
      </p:sp>
    </p:spTree>
    <p:extLst>
      <p:ext uri="{BB962C8B-B14F-4D97-AF65-F5344CB8AC3E}">
        <p14:creationId xmlns:p14="http://schemas.microsoft.com/office/powerpoint/2010/main" val="67400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C50832-0B36-43C5-98EC-4CD165D78718}"/>
              </a:ext>
            </a:extLst>
          </p:cNvPr>
          <p:cNvSpPr>
            <a:spLocks noGrp="1"/>
          </p:cNvSpPr>
          <p:nvPr>
            <p:ph type="title"/>
          </p:nvPr>
        </p:nvSpPr>
        <p:spPr/>
        <p:txBody>
          <a:bodyPr/>
          <a:lstStyle/>
          <a:p>
            <a:r>
              <a:rPr lang="en-US" dirty="0" smtClean="0"/>
              <a:t>Barriers to Care</a:t>
            </a:r>
            <a:endParaRPr lang="en-US" dirty="0"/>
          </a:p>
        </p:txBody>
      </p:sp>
      <p:sp>
        <p:nvSpPr>
          <p:cNvPr id="3" name="Content Placeholder 2">
            <a:extLst>
              <a:ext uri="{FF2B5EF4-FFF2-40B4-BE49-F238E27FC236}">
                <a16:creationId xmlns:a16="http://schemas.microsoft.com/office/drawing/2014/main" xmlns="" id="{552A9C73-06ED-419B-81B5-491CBFC22330}"/>
              </a:ext>
            </a:extLst>
          </p:cNvPr>
          <p:cNvSpPr>
            <a:spLocks noGrp="1"/>
          </p:cNvSpPr>
          <p:nvPr>
            <p:ph idx="1"/>
          </p:nvPr>
        </p:nvSpPr>
        <p:spPr>
          <a:xfrm>
            <a:off x="0" y="1825158"/>
            <a:ext cx="6227599" cy="4351338"/>
          </a:xfrm>
        </p:spPr>
        <p:txBody>
          <a:bodyPr/>
          <a:lstStyle/>
          <a:p>
            <a:pPr marL="1403350" lvl="2" indent="-514350" defTabSz="525779">
              <a:spcBef>
                <a:spcPts val="1800"/>
              </a:spcBef>
              <a:buFont typeface="+mj-lt"/>
              <a:buAutoNum type="arabicPeriod"/>
              <a:defRPr sz="2880"/>
            </a:pPr>
            <a:r>
              <a:rPr lang="en-US" sz="2400" dirty="0"/>
              <a:t>“I don’t need treatment.”</a:t>
            </a:r>
          </a:p>
          <a:p>
            <a:pPr marL="1403350" lvl="2" indent="-514350" defTabSz="525779">
              <a:spcBef>
                <a:spcPts val="1800"/>
              </a:spcBef>
              <a:buFont typeface="+mj-lt"/>
              <a:buAutoNum type="arabicPeriod"/>
              <a:defRPr sz="2880"/>
            </a:pPr>
            <a:r>
              <a:rPr lang="en-US" sz="2400" dirty="0"/>
              <a:t>“I prefer to handle issues on my own.”</a:t>
            </a:r>
          </a:p>
          <a:p>
            <a:pPr marL="1403350" lvl="2" indent="-514350" defTabSz="525779">
              <a:spcBef>
                <a:spcPts val="1800"/>
              </a:spcBef>
              <a:buFont typeface="+mj-lt"/>
              <a:buAutoNum type="arabicPeriod"/>
              <a:defRPr sz="2880"/>
            </a:pPr>
            <a:r>
              <a:rPr lang="en-US" sz="2400" dirty="0"/>
              <a:t>“Stress is normal in college.”</a:t>
            </a:r>
          </a:p>
          <a:p>
            <a:pPr marL="1403350" lvl="2" indent="-514350" defTabSz="525779">
              <a:spcBef>
                <a:spcPts val="1800"/>
              </a:spcBef>
              <a:buFont typeface="+mj-lt"/>
              <a:buAutoNum type="arabicPeriod"/>
              <a:defRPr sz="2880"/>
            </a:pPr>
            <a:r>
              <a:rPr lang="en-US" sz="2400" dirty="0"/>
              <a:t>“I don’t have time.”</a:t>
            </a:r>
          </a:p>
          <a:p>
            <a:pPr marL="1403350" lvl="2" indent="-514350" defTabSz="525779">
              <a:spcBef>
                <a:spcPts val="1800"/>
              </a:spcBef>
              <a:buFont typeface="+mj-lt"/>
              <a:buAutoNum type="arabicPeriod"/>
              <a:defRPr sz="2880"/>
            </a:pPr>
            <a:r>
              <a:rPr lang="en-US" sz="2400" dirty="0"/>
              <a:t>“I am concerned about confidentiality/ privacy.”</a:t>
            </a:r>
          </a:p>
          <a:p>
            <a:pPr marL="1403350" lvl="2" indent="-514350" defTabSz="525779">
              <a:spcBef>
                <a:spcPts val="1800"/>
              </a:spcBef>
              <a:buFont typeface="+mj-lt"/>
              <a:buAutoNum type="arabicPeriod"/>
              <a:defRPr sz="2880"/>
            </a:pPr>
            <a:r>
              <a:rPr lang="en-US" sz="2400" dirty="0"/>
              <a:t>“I’m worried about stigma.”</a:t>
            </a:r>
          </a:p>
          <a:p>
            <a:pPr marL="0" indent="0">
              <a:spcBef>
                <a:spcPts val="1800"/>
              </a:spcBef>
              <a:buNone/>
            </a:pPr>
            <a:endParaRPr lang="en-US" sz="1400" dirty="0"/>
          </a:p>
        </p:txBody>
      </p:sp>
      <p:sp>
        <p:nvSpPr>
          <p:cNvPr id="4" name="Slide Number Placeholder 3">
            <a:extLst>
              <a:ext uri="{FF2B5EF4-FFF2-40B4-BE49-F238E27FC236}">
                <a16:creationId xmlns:a16="http://schemas.microsoft.com/office/drawing/2014/main" xmlns="" id="{3B5C6BAC-F3F8-4AA0-B332-02F663571328}"/>
              </a:ext>
            </a:extLst>
          </p:cNvPr>
          <p:cNvSpPr>
            <a:spLocks noGrp="1"/>
          </p:cNvSpPr>
          <p:nvPr>
            <p:ph type="sldNum" sz="quarter" idx="12"/>
          </p:nvPr>
        </p:nvSpPr>
        <p:spPr/>
        <p:txBody>
          <a:bodyPr/>
          <a:lstStyle/>
          <a:p>
            <a:fld id="{9EC71654-96A5-4280-94F3-931C61A9F92C}" type="slidenum">
              <a:rPr lang="en-US" smtClean="0"/>
              <a:pPr/>
              <a:t>5</a:t>
            </a:fld>
            <a:endParaRPr lang="en-US" dirty="0"/>
          </a:p>
        </p:txBody>
      </p:sp>
      <p:sp>
        <p:nvSpPr>
          <p:cNvPr id="6" name="Eisenberg et al., Psychiatr Serv, 2012; Reetz et al., 2015"/>
          <p:cNvSpPr txBox="1"/>
          <p:nvPr/>
        </p:nvSpPr>
        <p:spPr>
          <a:xfrm>
            <a:off x="6659880" y="6176496"/>
            <a:ext cx="5331311" cy="5950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r">
              <a:defRPr sz="1800" b="0"/>
            </a:pPr>
            <a:r>
              <a:rPr lang="en-US" sz="1600" dirty="0" smtClean="0">
                <a:latin typeface="Helvetica Light" charset="0"/>
                <a:ea typeface="Helvetica Light" charset="0"/>
                <a:cs typeface="Helvetica Light" charset="0"/>
              </a:rPr>
              <a:t>Eisenberg, et al., 2007, Medical Care; Hunt &amp; Eisenberg, 2010, </a:t>
            </a:r>
            <a:r>
              <a:rPr lang="en-US" sz="1600" i="1" dirty="0" smtClean="0">
                <a:latin typeface="Helvetica Light" charset="0"/>
                <a:ea typeface="Helvetica Light" charset="0"/>
                <a:cs typeface="Helvetica Light" charset="0"/>
              </a:rPr>
              <a:t>J </a:t>
            </a:r>
            <a:r>
              <a:rPr lang="en-US" sz="1600" i="1" dirty="0" err="1" smtClean="0">
                <a:latin typeface="Helvetica Light" charset="0"/>
                <a:ea typeface="Helvetica Light" charset="0"/>
                <a:cs typeface="Helvetica Light" charset="0"/>
              </a:rPr>
              <a:t>Adolesc</a:t>
            </a:r>
            <a:r>
              <a:rPr lang="en-US" sz="1600" i="1" dirty="0" smtClean="0">
                <a:latin typeface="Helvetica Light" charset="0"/>
                <a:ea typeface="Helvetica Light" charset="0"/>
                <a:cs typeface="Helvetica Light" charset="0"/>
              </a:rPr>
              <a:t> Health</a:t>
            </a:r>
            <a:r>
              <a:rPr lang="en-US" sz="1600" dirty="0" smtClean="0">
                <a:latin typeface="Helvetica Light" charset="0"/>
                <a:ea typeface="Helvetica Light" charset="0"/>
                <a:cs typeface="Helvetica Light" charset="0"/>
              </a:rPr>
              <a:t>;</a:t>
            </a:r>
            <a:r>
              <a:rPr sz="1600" dirty="0" smtClean="0">
                <a:latin typeface="Helvetica Light" charset="0"/>
                <a:ea typeface="Helvetica Light" charset="0"/>
                <a:cs typeface="Helvetica Light" charset="0"/>
              </a:rPr>
              <a:t> </a:t>
            </a:r>
            <a:r>
              <a:rPr sz="1600" dirty="0" err="1" smtClean="0">
                <a:latin typeface="Helvetica Light" charset="0"/>
                <a:ea typeface="Helvetica Light" charset="0"/>
                <a:cs typeface="Helvetica Light" charset="0"/>
              </a:rPr>
              <a:t>Reetz</a:t>
            </a:r>
            <a:r>
              <a:rPr sz="1600" dirty="0" smtClean="0">
                <a:latin typeface="Helvetica Light" charset="0"/>
                <a:ea typeface="Helvetica Light" charset="0"/>
                <a:cs typeface="Helvetica Light" charset="0"/>
              </a:rPr>
              <a:t> et al., 2015</a:t>
            </a:r>
            <a:r>
              <a:rPr lang="en-US" sz="1600" dirty="0" smtClean="0">
                <a:latin typeface="Helvetica Light" charset="0"/>
                <a:ea typeface="Helvetica Light" charset="0"/>
                <a:cs typeface="Helvetica Light" charset="0"/>
              </a:rPr>
              <a:t>, AUCCCD </a:t>
            </a:r>
            <a:endParaRPr sz="1600" dirty="0">
              <a:latin typeface="Helvetica Light" charset="0"/>
              <a:ea typeface="Helvetica Light" charset="0"/>
              <a:cs typeface="Helvetica Light" charset="0"/>
            </a:endParaRPr>
          </a:p>
        </p:txBody>
      </p:sp>
      <p:sp>
        <p:nvSpPr>
          <p:cNvPr id="5" name="Picture Placeholder 4"/>
          <p:cNvSpPr>
            <a:spLocks noGrp="1"/>
          </p:cNvSpPr>
          <p:nvPr>
            <p:ph type="pic" sz="quarter" idx="13"/>
          </p:nvPr>
        </p:nvSpPr>
        <p:spPr>
          <a:xfrm>
            <a:off x="7132320" y="1"/>
            <a:ext cx="5059681" cy="4637314"/>
          </a:xfrm>
        </p:spPr>
      </p:sp>
      <p:pic>
        <p:nvPicPr>
          <p:cNvPr id="9" name="Picture 2" descr="Image result for student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704" y="1414262"/>
            <a:ext cx="1476780" cy="14767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8923696" y="362118"/>
            <a:ext cx="803988" cy="3344091"/>
            <a:chOff x="5877154" y="2364063"/>
            <a:chExt cx="3101861" cy="5892332"/>
          </a:xfrm>
        </p:grpSpPr>
        <p:pic>
          <p:nvPicPr>
            <p:cNvPr id="11" name="Picture 4" descr="Image result for wall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7155" y="6047112"/>
              <a:ext cx="3101859" cy="22092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wall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7156" y="4191221"/>
              <a:ext cx="3101859" cy="22092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all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7154" y="2364063"/>
              <a:ext cx="3101859" cy="2209283"/>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Image result for therapy icon"/>
          <p:cNvPicPr>
            <a:picLocks noChangeAspect="1" noChangeArrowheads="1"/>
          </p:cNvPicPr>
          <p:nvPr/>
        </p:nvPicPr>
        <p:blipFill>
          <a:blip r:embed="rId5">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6">
                    <a14:imgEffect>
                      <a14:artisticPaintStrokes/>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9828638" y="1606369"/>
            <a:ext cx="2262406" cy="123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61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A9A18-93E0-4615-B7AA-B8C8FBB14464}"/>
              </a:ext>
            </a:extLst>
          </p:cNvPr>
          <p:cNvSpPr>
            <a:spLocks noGrp="1"/>
          </p:cNvSpPr>
          <p:nvPr>
            <p:ph type="title"/>
          </p:nvPr>
        </p:nvSpPr>
        <p:spPr/>
        <p:txBody>
          <a:bodyPr/>
          <a:lstStyle/>
          <a:p>
            <a:r>
              <a:rPr lang="en-US" dirty="0" smtClean="0"/>
              <a:t>Potential for mobile technology</a:t>
            </a:r>
            <a:endParaRPr lang="en-US" dirty="0"/>
          </a:p>
        </p:txBody>
      </p:sp>
      <p:sp>
        <p:nvSpPr>
          <p:cNvPr id="3" name="Content Placeholder 2">
            <a:extLst>
              <a:ext uri="{FF2B5EF4-FFF2-40B4-BE49-F238E27FC236}">
                <a16:creationId xmlns:a16="http://schemas.microsoft.com/office/drawing/2014/main" xmlns="" id="{B91B32C0-5E61-447F-9557-57AF415D6FE9}"/>
              </a:ext>
            </a:extLst>
          </p:cNvPr>
          <p:cNvSpPr>
            <a:spLocks noGrp="1"/>
          </p:cNvSpPr>
          <p:nvPr>
            <p:ph idx="1"/>
          </p:nvPr>
        </p:nvSpPr>
        <p:spPr>
          <a:xfrm>
            <a:off x="538960" y="1825625"/>
            <a:ext cx="5835022" cy="4351338"/>
          </a:xfrm>
        </p:spPr>
        <p:txBody>
          <a:bodyPr/>
          <a:lstStyle/>
          <a:p>
            <a:pPr marL="0" indent="0">
              <a:buNone/>
            </a:pPr>
            <a:r>
              <a:rPr lang="en-US" dirty="0"/>
              <a:t>Mobile and Internet-based </a:t>
            </a:r>
            <a:r>
              <a:rPr lang="en-US" dirty="0" smtClean="0"/>
              <a:t>technologies have </a:t>
            </a:r>
            <a:r>
              <a:rPr lang="en-US" dirty="0"/>
              <a:t>the potential to improve care for EDs on college campuses by overcoming </a:t>
            </a:r>
            <a:r>
              <a:rPr lang="en-US" dirty="0" smtClean="0"/>
              <a:t>barriers</a:t>
            </a:r>
            <a:endParaRPr lang="en-US" dirty="0"/>
          </a:p>
          <a:p>
            <a:pPr marL="0" indent="0">
              <a:buNone/>
            </a:pPr>
            <a:r>
              <a:rPr lang="en-US" dirty="0"/>
              <a:t>Technology can:</a:t>
            </a:r>
          </a:p>
          <a:p>
            <a:r>
              <a:rPr lang="en-US" dirty="0"/>
              <a:t>Improve student treatment engagement with convenient and anonymous </a:t>
            </a:r>
            <a:r>
              <a:rPr lang="en-US" dirty="0" smtClean="0"/>
              <a:t>format</a:t>
            </a:r>
            <a:endParaRPr lang="en-US" dirty="0"/>
          </a:p>
          <a:p>
            <a:r>
              <a:rPr lang="en-US" dirty="0"/>
              <a:t>Offset in-person clinical </a:t>
            </a:r>
            <a:r>
              <a:rPr lang="en-US" dirty="0" smtClean="0"/>
              <a:t>demands</a:t>
            </a:r>
            <a:endParaRPr lang="en-US" dirty="0"/>
          </a:p>
          <a:p>
            <a:r>
              <a:rPr lang="en-US" dirty="0"/>
              <a:t>Reduce </a:t>
            </a:r>
            <a:r>
              <a:rPr lang="en-US" dirty="0" smtClean="0"/>
              <a:t>costs</a:t>
            </a:r>
            <a:endParaRPr lang="en-US" dirty="0"/>
          </a:p>
          <a:p>
            <a:r>
              <a:rPr lang="en-US" dirty="0"/>
              <a:t>Increase reach of screening and access to </a:t>
            </a:r>
            <a:r>
              <a:rPr lang="en-US" dirty="0" smtClean="0"/>
              <a:t>care</a:t>
            </a:r>
            <a:endParaRPr lang="en-US" dirty="0"/>
          </a:p>
          <a:p>
            <a:pPr marL="0" indent="0">
              <a:buNone/>
            </a:pPr>
            <a:endParaRPr lang="en-US" sz="2000" dirty="0"/>
          </a:p>
        </p:txBody>
      </p:sp>
      <p:sp>
        <p:nvSpPr>
          <p:cNvPr id="4" name="Slide Number Placeholder 3">
            <a:extLst>
              <a:ext uri="{FF2B5EF4-FFF2-40B4-BE49-F238E27FC236}">
                <a16:creationId xmlns:a16="http://schemas.microsoft.com/office/drawing/2014/main" xmlns="" id="{0BDDBFEE-BC50-46CF-AB8F-D145B99B57A6}"/>
              </a:ext>
            </a:extLst>
          </p:cNvPr>
          <p:cNvSpPr>
            <a:spLocks noGrp="1"/>
          </p:cNvSpPr>
          <p:nvPr>
            <p:ph type="sldNum" sz="quarter" idx="12"/>
          </p:nvPr>
        </p:nvSpPr>
        <p:spPr/>
        <p:txBody>
          <a:bodyPr/>
          <a:lstStyle/>
          <a:p>
            <a:fld id="{9EC71654-96A5-4280-94F3-931C61A9F92C}" type="slidenum">
              <a:rPr lang="en-US" smtClean="0"/>
              <a:pPr/>
              <a:t>6</a:t>
            </a:fld>
            <a:endParaRPr lang="en-US" dirty="0"/>
          </a:p>
        </p:txBody>
      </p:sp>
      <p:sp>
        <p:nvSpPr>
          <p:cNvPr id="5" name="Picture Placeholder 4"/>
          <p:cNvSpPr>
            <a:spLocks noGrp="1"/>
          </p:cNvSpPr>
          <p:nvPr>
            <p:ph type="pic" sz="quarter" idx="13"/>
          </p:nvPr>
        </p:nvSpPr>
        <p:spPr>
          <a:solidFill>
            <a:schemeClr val="bg1"/>
          </a:solidFill>
        </p:spPr>
      </p:sp>
      <p:pic>
        <p:nvPicPr>
          <p:cNvPr id="10" name="Picture 8" descr="Image result for icon smartph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1407" y="2691794"/>
            <a:ext cx="1800120" cy="180012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a:cxnSpLocks noChangeAspect="1"/>
          </p:cNvCxnSpPr>
          <p:nvPr/>
        </p:nvCxnSpPr>
        <p:spPr>
          <a:xfrm>
            <a:off x="8829849" y="2619427"/>
            <a:ext cx="695423" cy="3237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 name="Picture 2" descr="Image result for reduce cost icon"/>
          <p:cNvPicPr>
            <a:picLocks noChangeAspect="1" noChangeArrowheads="1"/>
          </p:cNvPicPr>
          <p:nvPr/>
        </p:nvPicPr>
        <p:blipFill rotWithShape="1">
          <a:blip r:embed="rId4">
            <a:extLst>
              <a:ext uri="{28A0092B-C50C-407E-A947-70E740481C1C}">
                <a14:useLocalDpi xmlns:a14="http://schemas.microsoft.com/office/drawing/2010/main" val="0"/>
              </a:ext>
            </a:extLst>
          </a:blip>
          <a:srcRect l="20144" t="19886" r="13738" b="22288"/>
          <a:stretch/>
        </p:blipFill>
        <p:spPr bwMode="auto">
          <a:xfrm>
            <a:off x="7523282" y="3019630"/>
            <a:ext cx="998756" cy="94069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a:grpSpLocks noChangeAspect="1"/>
          </p:cNvGrpSpPr>
          <p:nvPr/>
        </p:nvGrpSpPr>
        <p:grpSpPr>
          <a:xfrm>
            <a:off x="7952508" y="2037696"/>
            <a:ext cx="773911" cy="785717"/>
            <a:chOff x="8139805" y="3452711"/>
            <a:chExt cx="1790951" cy="1803513"/>
          </a:xfrm>
        </p:grpSpPr>
        <p:pic>
          <p:nvPicPr>
            <p:cNvPr id="16" name="Picture 2" descr="Image result for long line"/>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8139805" y="3452711"/>
              <a:ext cx="1613319" cy="161332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a:spLocks noChangeAspect="1"/>
            </p:cNvSpPr>
            <p:nvPr/>
          </p:nvSpPr>
          <p:spPr>
            <a:xfrm>
              <a:off x="8139805" y="3465273"/>
              <a:ext cx="1790951" cy="1790951"/>
            </a:xfrm>
            <a:prstGeom prst="ellipse">
              <a:avLst/>
            </a:prstGeom>
            <a:noFill/>
            <a:ln w="762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grpSp>
      <p:cxnSp>
        <p:nvCxnSpPr>
          <p:cNvPr id="12" name="Straight Arrow Connector 11"/>
          <p:cNvCxnSpPr>
            <a:cxnSpLocks noChangeAspect="1"/>
          </p:cNvCxnSpPr>
          <p:nvPr/>
        </p:nvCxnSpPr>
        <p:spPr>
          <a:xfrm flipV="1">
            <a:off x="8660711" y="3493013"/>
            <a:ext cx="810851"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result for increased screening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0820" y="4140022"/>
            <a:ext cx="796214" cy="79621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a:cxnSpLocks noChangeAspect="1"/>
          </p:cNvCxnSpPr>
          <p:nvPr/>
        </p:nvCxnSpPr>
        <p:spPr>
          <a:xfrm flipV="1">
            <a:off x="8643514" y="4153319"/>
            <a:ext cx="843209" cy="980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Beintner et al., 2012, Eur Eat Disord Rev; Jones et al., 2014, J Am Coll Health; Kass et al., 2017, Int J Eat Disord; Kazdin, Fitzsimmons-Craft, &amp; Wilfley, Int J Eat Disord"/>
          <p:cNvSpPr txBox="1"/>
          <p:nvPr/>
        </p:nvSpPr>
        <p:spPr>
          <a:xfrm>
            <a:off x="5002041" y="6203737"/>
            <a:ext cx="7039993" cy="5334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r">
              <a:defRPr sz="1800" b="0">
                <a:latin typeface="Helvetica Light"/>
                <a:ea typeface="Helvetica Light"/>
                <a:cs typeface="Helvetica Light"/>
                <a:sym typeface="Helvetica Light"/>
              </a:defRPr>
            </a:pPr>
            <a:r>
              <a:rPr sz="1400" dirty="0" err="1"/>
              <a:t>Beintner</a:t>
            </a:r>
            <a:r>
              <a:rPr sz="1400" dirty="0"/>
              <a:t> et al., 2012, </a:t>
            </a:r>
            <a:r>
              <a:rPr sz="1400" i="1" dirty="0" err="1">
                <a:ea typeface="Helvetica"/>
                <a:cs typeface="Helvetica"/>
                <a:sym typeface="Helvetica"/>
              </a:rPr>
              <a:t>Eur</a:t>
            </a:r>
            <a:r>
              <a:rPr sz="1400" i="1" dirty="0">
                <a:ea typeface="Helvetica"/>
                <a:cs typeface="Helvetica"/>
                <a:sym typeface="Helvetica"/>
              </a:rPr>
              <a:t> Eat </a:t>
            </a:r>
            <a:r>
              <a:rPr sz="1400" i="1" dirty="0" err="1">
                <a:ea typeface="Helvetica"/>
                <a:cs typeface="Helvetica"/>
                <a:sym typeface="Helvetica"/>
              </a:rPr>
              <a:t>Disord</a:t>
            </a:r>
            <a:r>
              <a:rPr sz="1400" i="1" dirty="0">
                <a:ea typeface="Helvetica"/>
                <a:cs typeface="Helvetica"/>
                <a:sym typeface="Helvetica"/>
              </a:rPr>
              <a:t> Rev; </a:t>
            </a:r>
            <a:r>
              <a:rPr sz="1400" dirty="0"/>
              <a:t>Jones et al., 2014, </a:t>
            </a:r>
            <a:r>
              <a:rPr sz="1400" i="1" dirty="0">
                <a:ea typeface="Helvetica"/>
                <a:cs typeface="Helvetica"/>
                <a:sym typeface="Helvetica"/>
              </a:rPr>
              <a:t>J Am </a:t>
            </a:r>
            <a:r>
              <a:rPr sz="1400" i="1" dirty="0" err="1">
                <a:ea typeface="Helvetica"/>
                <a:cs typeface="Helvetica"/>
                <a:sym typeface="Helvetica"/>
              </a:rPr>
              <a:t>Coll</a:t>
            </a:r>
            <a:r>
              <a:rPr sz="1400" i="1" dirty="0">
                <a:ea typeface="Helvetica"/>
                <a:cs typeface="Helvetica"/>
                <a:sym typeface="Helvetica"/>
              </a:rPr>
              <a:t> Health; </a:t>
            </a:r>
            <a:r>
              <a:rPr sz="1400" dirty="0" err="1"/>
              <a:t>Kass</a:t>
            </a:r>
            <a:r>
              <a:rPr sz="1400" dirty="0"/>
              <a:t> et al., 2017, </a:t>
            </a:r>
            <a:r>
              <a:rPr sz="1400" i="1" dirty="0" err="1">
                <a:ea typeface="Helvetica"/>
                <a:cs typeface="Helvetica"/>
                <a:sym typeface="Helvetica"/>
              </a:rPr>
              <a:t>Int</a:t>
            </a:r>
            <a:r>
              <a:rPr sz="1400" i="1" dirty="0">
                <a:ea typeface="Helvetica"/>
                <a:cs typeface="Helvetica"/>
                <a:sym typeface="Helvetica"/>
              </a:rPr>
              <a:t> J Eat </a:t>
            </a:r>
            <a:r>
              <a:rPr sz="1400" i="1" dirty="0" err="1">
                <a:ea typeface="Helvetica"/>
                <a:cs typeface="Helvetica"/>
                <a:sym typeface="Helvetica"/>
              </a:rPr>
              <a:t>Disord</a:t>
            </a:r>
            <a:r>
              <a:rPr sz="1400" i="1" dirty="0">
                <a:ea typeface="Helvetica"/>
                <a:cs typeface="Helvetica"/>
                <a:sym typeface="Helvetica"/>
              </a:rPr>
              <a:t>;</a:t>
            </a:r>
            <a:r>
              <a:rPr sz="1400" dirty="0"/>
              <a:t> </a:t>
            </a:r>
            <a:r>
              <a:rPr sz="1400" dirty="0" err="1"/>
              <a:t>Kazdin</a:t>
            </a:r>
            <a:r>
              <a:rPr sz="1400" dirty="0"/>
              <a:t>, Fitzsimmons-Craft, &amp; Wilfley</a:t>
            </a:r>
            <a:r>
              <a:rPr sz="1400" dirty="0" smtClean="0"/>
              <a:t>,</a:t>
            </a:r>
            <a:r>
              <a:rPr lang="en-US" sz="1400" dirty="0" smtClean="0"/>
              <a:t> 2017,</a:t>
            </a:r>
            <a:r>
              <a:rPr sz="1400" dirty="0" smtClean="0"/>
              <a:t> </a:t>
            </a:r>
            <a:r>
              <a:rPr sz="1400" i="1" dirty="0" err="1">
                <a:ea typeface="Helvetica"/>
                <a:cs typeface="Helvetica"/>
                <a:sym typeface="Helvetica"/>
              </a:rPr>
              <a:t>Int</a:t>
            </a:r>
            <a:r>
              <a:rPr sz="1400" i="1" dirty="0">
                <a:ea typeface="Helvetica"/>
                <a:cs typeface="Helvetica"/>
                <a:sym typeface="Helvetica"/>
              </a:rPr>
              <a:t> J Eat </a:t>
            </a:r>
            <a:r>
              <a:rPr sz="1400" i="1" dirty="0" err="1">
                <a:ea typeface="Helvetica"/>
                <a:cs typeface="Helvetica"/>
                <a:sym typeface="Helvetica"/>
              </a:rPr>
              <a:t>Disord</a:t>
            </a:r>
            <a:r>
              <a:rPr sz="1400" i="1" dirty="0">
                <a:ea typeface="Helvetica"/>
                <a:cs typeface="Helvetica"/>
                <a:sym typeface="Helvetica"/>
              </a:rPr>
              <a:t>  </a:t>
            </a:r>
          </a:p>
        </p:txBody>
      </p:sp>
    </p:spTree>
    <p:extLst>
      <p:ext uri="{BB962C8B-B14F-4D97-AF65-F5344CB8AC3E}">
        <p14:creationId xmlns:p14="http://schemas.microsoft.com/office/powerpoint/2010/main" val="961730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C71654-96A5-4280-94F3-931C61A9F92C}" type="slidenum">
              <a:rPr lang="en-US" noProof="0" smtClean="0"/>
              <a:pPr/>
              <a:t>7</a:t>
            </a:fld>
            <a:endParaRPr lang="en-US" noProof="0" dirty="0"/>
          </a:p>
        </p:txBody>
      </p:sp>
      <p:sp>
        <p:nvSpPr>
          <p:cNvPr id="3" name="Content Placeholder 2"/>
          <p:cNvSpPr>
            <a:spLocks noGrp="1"/>
          </p:cNvSpPr>
          <p:nvPr>
            <p:ph idx="1"/>
          </p:nvPr>
        </p:nvSpPr>
        <p:spPr>
          <a:xfrm>
            <a:off x="515938" y="1939554"/>
            <a:ext cx="10837862" cy="4351338"/>
          </a:xfrm>
        </p:spPr>
        <p:txBody>
          <a:bodyPr/>
          <a:lstStyle/>
          <a:p>
            <a:pPr marL="0" indent="0">
              <a:buNone/>
            </a:pPr>
            <a:r>
              <a:rPr lang="en-US" dirty="0"/>
              <a:t>To address </a:t>
            </a:r>
            <a:r>
              <a:rPr lang="en-US" dirty="0" smtClean="0"/>
              <a:t>the problem of EDs on college campuses, </a:t>
            </a:r>
            <a:r>
              <a:rPr lang="en-US" dirty="0"/>
              <a:t>we developed an online platform for: </a:t>
            </a:r>
          </a:p>
          <a:p>
            <a:pPr marL="0" indent="0">
              <a:buNone/>
            </a:pPr>
            <a:r>
              <a:rPr lang="en-US" dirty="0" smtClean="0"/>
              <a:t>1. Universal </a:t>
            </a:r>
            <a:r>
              <a:rPr lang="en-US" dirty="0"/>
              <a:t>screening</a:t>
            </a:r>
          </a:p>
          <a:p>
            <a:pPr marL="0" indent="0">
              <a:buNone/>
            </a:pPr>
            <a:r>
              <a:rPr lang="en-US" dirty="0" smtClean="0"/>
              <a:t>2. </a:t>
            </a:r>
            <a:r>
              <a:rPr lang="en-US" dirty="0"/>
              <a:t>T</a:t>
            </a:r>
            <a:r>
              <a:rPr lang="en-US" dirty="0" smtClean="0"/>
              <a:t>ailored</a:t>
            </a:r>
            <a:r>
              <a:rPr lang="en-US" dirty="0"/>
              <a:t>, </a:t>
            </a:r>
            <a:r>
              <a:rPr lang="en-US" dirty="0" smtClean="0"/>
              <a:t>evidence-based prevention and intervention</a:t>
            </a:r>
            <a:endParaRPr lang="en-US" dirty="0"/>
          </a:p>
          <a:p>
            <a:pPr marL="0" indent="0">
              <a:buNone/>
            </a:pPr>
            <a:endParaRPr lang="en-US" dirty="0" smtClean="0"/>
          </a:p>
          <a:p>
            <a:pPr marL="0" indent="0">
              <a:buNone/>
            </a:pPr>
            <a:r>
              <a:rPr lang="en-US" dirty="0" smtClean="0"/>
              <a:t>Goal</a:t>
            </a:r>
            <a:r>
              <a:rPr lang="en-US" dirty="0"/>
              <a:t>: </a:t>
            </a:r>
            <a:r>
              <a:rPr lang="en-US" dirty="0" smtClean="0"/>
              <a:t>Reduce </a:t>
            </a:r>
            <a:r>
              <a:rPr lang="en-US" dirty="0"/>
              <a:t>the incidence and prevalence of EDs</a:t>
            </a:r>
          </a:p>
          <a:p>
            <a:pPr marL="0" indent="0">
              <a:buNone/>
            </a:pPr>
            <a:endParaRPr lang="en-US" dirty="0"/>
          </a:p>
        </p:txBody>
      </p:sp>
      <p:sp>
        <p:nvSpPr>
          <p:cNvPr id="4" name="Title 3"/>
          <p:cNvSpPr>
            <a:spLocks noGrp="1"/>
          </p:cNvSpPr>
          <p:nvPr>
            <p:ph type="title"/>
          </p:nvPr>
        </p:nvSpPr>
        <p:spPr/>
        <p:txBody>
          <a:bodyPr/>
          <a:lstStyle/>
          <a:p>
            <a:r>
              <a:rPr lang="en-US" dirty="0">
                <a:latin typeface="Corbel" panose="020B0503020204020204" pitchFamily="34" charset="0"/>
              </a:rPr>
              <a:t>Healthy Body Image (HBI) Program</a:t>
            </a:r>
            <a:endParaRPr lang="en-US" dirty="0"/>
          </a:p>
        </p:txBody>
      </p:sp>
      <p:pic>
        <p:nvPicPr>
          <p:cNvPr id="5" name="Image" descr="Image"/>
          <p:cNvPicPr>
            <a:picLocks noChangeAspect="1"/>
          </p:cNvPicPr>
          <p:nvPr/>
        </p:nvPicPr>
        <p:blipFill>
          <a:blip r:embed="rId3">
            <a:extLst/>
          </a:blip>
          <a:stretch>
            <a:fillRect/>
          </a:stretch>
        </p:blipFill>
        <p:spPr>
          <a:xfrm>
            <a:off x="7602583" y="0"/>
            <a:ext cx="4748469" cy="1692933"/>
          </a:xfrm>
          <a:prstGeom prst="rect">
            <a:avLst/>
          </a:prstGeom>
          <a:ln w="12700">
            <a:miter lim="400000"/>
          </a:ln>
        </p:spPr>
      </p:pic>
      <p:sp>
        <p:nvSpPr>
          <p:cNvPr id="6" name="Jones et al., 2014, J Am Coll Health; Wilfley et al., 2013, Int J Eat Disord"/>
          <p:cNvSpPr txBox="1"/>
          <p:nvPr/>
        </p:nvSpPr>
        <p:spPr>
          <a:xfrm>
            <a:off x="7451678" y="6163051"/>
            <a:ext cx="4538014" cy="74892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r">
              <a:defRPr sz="1800" b="0">
                <a:latin typeface="Helvetica Light"/>
                <a:ea typeface="Helvetica Light"/>
                <a:cs typeface="Helvetica Light"/>
                <a:sym typeface="Helvetica Light"/>
              </a:defRPr>
            </a:pPr>
            <a:r>
              <a:rPr sz="1400" dirty="0"/>
              <a:t>Jones et al., 2014, </a:t>
            </a:r>
            <a:r>
              <a:rPr sz="1400" i="1" dirty="0">
                <a:ea typeface="Helvetica"/>
                <a:cs typeface="Helvetica"/>
                <a:sym typeface="Helvetica"/>
              </a:rPr>
              <a:t>J Am </a:t>
            </a:r>
            <a:r>
              <a:rPr sz="1400" i="1" dirty="0" err="1">
                <a:ea typeface="Helvetica"/>
                <a:cs typeface="Helvetica"/>
                <a:sym typeface="Helvetica"/>
              </a:rPr>
              <a:t>Coll</a:t>
            </a:r>
            <a:r>
              <a:rPr sz="1400" i="1" dirty="0">
                <a:ea typeface="Helvetica"/>
                <a:cs typeface="Helvetica"/>
                <a:sym typeface="Helvetica"/>
              </a:rPr>
              <a:t> Health; </a:t>
            </a:r>
            <a:r>
              <a:rPr sz="1400" dirty="0"/>
              <a:t>Wilfley et al., 2013, </a:t>
            </a:r>
            <a:r>
              <a:rPr sz="1400" i="1" dirty="0" err="1">
                <a:ea typeface="Helvetica"/>
                <a:cs typeface="Helvetica"/>
                <a:sym typeface="Helvetica"/>
              </a:rPr>
              <a:t>Int</a:t>
            </a:r>
            <a:r>
              <a:rPr sz="1400" i="1" dirty="0">
                <a:ea typeface="Helvetica"/>
                <a:cs typeface="Helvetica"/>
                <a:sym typeface="Helvetica"/>
              </a:rPr>
              <a:t> J Eat </a:t>
            </a:r>
            <a:r>
              <a:rPr sz="1400" i="1" dirty="0" err="1" smtClean="0">
                <a:ea typeface="Helvetica"/>
                <a:cs typeface="Helvetica"/>
                <a:sym typeface="Helvetica"/>
              </a:rPr>
              <a:t>Disord</a:t>
            </a:r>
            <a:r>
              <a:rPr lang="en-US" sz="1400" i="1" dirty="0" smtClean="0">
                <a:ea typeface="Helvetica"/>
                <a:cs typeface="Helvetica"/>
                <a:sym typeface="Helvetica"/>
              </a:rPr>
              <a:t>; </a:t>
            </a:r>
            <a:r>
              <a:rPr lang="en-US" sz="1400" dirty="0"/>
              <a:t>R01 MH100455; PIs Wilfley &amp; Taylor</a:t>
            </a:r>
          </a:p>
          <a:p>
            <a:pPr algn="r">
              <a:defRPr sz="1800" b="0">
                <a:latin typeface="Helvetica Light"/>
                <a:ea typeface="Helvetica Light"/>
                <a:cs typeface="Helvetica Light"/>
                <a:sym typeface="Helvetica Light"/>
              </a:defRPr>
            </a:pPr>
            <a:r>
              <a:rPr sz="1400" i="1" dirty="0" smtClean="0">
                <a:ea typeface="Helvetica"/>
                <a:cs typeface="Helvetica"/>
                <a:sym typeface="Helvetica"/>
              </a:rPr>
              <a:t> </a:t>
            </a:r>
            <a:endParaRPr sz="1400" i="1" dirty="0">
              <a:ea typeface="Helvetica"/>
              <a:cs typeface="Helvetica"/>
              <a:sym typeface="Helvetica"/>
            </a:endParaRPr>
          </a:p>
        </p:txBody>
      </p:sp>
    </p:spTree>
    <p:extLst>
      <p:ext uri="{BB962C8B-B14F-4D97-AF65-F5344CB8AC3E}">
        <p14:creationId xmlns:p14="http://schemas.microsoft.com/office/powerpoint/2010/main" val="4009515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HBI Screening Algorithm</a:t>
            </a:r>
          </a:p>
        </p:txBody>
      </p:sp>
      <p:sp>
        <p:nvSpPr>
          <p:cNvPr id="54" name="Rectangle"/>
          <p:cNvSpPr/>
          <p:nvPr/>
        </p:nvSpPr>
        <p:spPr>
          <a:xfrm>
            <a:off x="6207797" y="2274118"/>
            <a:ext cx="2938551" cy="3242352"/>
          </a:xfrm>
          <a:prstGeom prst="rect">
            <a:avLst/>
          </a:prstGeom>
          <a:ln w="101600">
            <a:solidFill>
              <a:schemeClr val="tx1"/>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6" name="Line"/>
          <p:cNvSpPr/>
          <p:nvPr/>
        </p:nvSpPr>
        <p:spPr>
          <a:xfrm>
            <a:off x="4566194" y="2082374"/>
            <a:ext cx="1" cy="292628"/>
          </a:xfrm>
          <a:prstGeom prst="line">
            <a:avLst/>
          </a:prstGeom>
          <a:ln w="38100">
            <a:solidFill>
              <a:srgbClr val="000000"/>
            </a:solidFill>
            <a:miter lim="400000"/>
            <a:tailEnd type="triangle"/>
          </a:ln>
        </p:spPr>
        <p:txBody>
          <a:bodyPr lIns="50800" tIns="50800" rIns="50800" bIns="50800" anchor="ctr"/>
          <a:lstStyle/>
          <a:p>
            <a:pPr>
              <a:defRPr b="0">
                <a:latin typeface="Helvetica Light"/>
                <a:ea typeface="Helvetica Light"/>
                <a:cs typeface="Helvetica Light"/>
                <a:sym typeface="Helvetica Light"/>
              </a:defRPr>
            </a:pPr>
            <a:endParaRPr dirty="0"/>
          </a:p>
        </p:txBody>
      </p:sp>
      <p:sp>
        <p:nvSpPr>
          <p:cNvPr id="57" name="Line"/>
          <p:cNvSpPr/>
          <p:nvPr/>
        </p:nvSpPr>
        <p:spPr>
          <a:xfrm>
            <a:off x="7699981" y="2041811"/>
            <a:ext cx="1" cy="292628"/>
          </a:xfrm>
          <a:prstGeom prst="line">
            <a:avLst/>
          </a:prstGeom>
          <a:ln w="38100">
            <a:solidFill>
              <a:srgbClr val="000000"/>
            </a:solidFill>
            <a:miter lim="400000"/>
            <a:tailEnd type="triangle"/>
          </a:ln>
        </p:spPr>
        <p:txBody>
          <a:bodyPr lIns="50800" tIns="50800" rIns="50800" bIns="50800" anchor="ctr"/>
          <a:lstStyle/>
          <a:p>
            <a:pPr>
              <a:defRPr b="0">
                <a:latin typeface="Helvetica Light"/>
                <a:ea typeface="Helvetica Light"/>
                <a:cs typeface="Helvetica Light"/>
                <a:sym typeface="Helvetica Light"/>
              </a:defRPr>
            </a:pPr>
            <a:endParaRPr dirty="0"/>
          </a:p>
        </p:txBody>
      </p:sp>
      <p:sp>
        <p:nvSpPr>
          <p:cNvPr id="58" name="Line"/>
          <p:cNvSpPr/>
          <p:nvPr/>
        </p:nvSpPr>
        <p:spPr>
          <a:xfrm>
            <a:off x="1719358" y="2061700"/>
            <a:ext cx="1" cy="292628"/>
          </a:xfrm>
          <a:prstGeom prst="line">
            <a:avLst/>
          </a:prstGeom>
          <a:ln w="38100">
            <a:solidFill>
              <a:srgbClr val="000000"/>
            </a:solidFill>
            <a:miter lim="400000"/>
            <a:tailEnd type="triangle"/>
          </a:ln>
        </p:spPr>
        <p:txBody>
          <a:bodyPr lIns="50800" tIns="50800" rIns="50800" bIns="50800" anchor="ctr"/>
          <a:lstStyle/>
          <a:p>
            <a:pPr>
              <a:defRPr b="0">
                <a:latin typeface="Helvetica Light"/>
                <a:ea typeface="Helvetica Light"/>
                <a:cs typeface="Helvetica Light"/>
                <a:sym typeface="Helvetica Light"/>
              </a:defRPr>
            </a:pPr>
            <a:endParaRPr dirty="0"/>
          </a:p>
        </p:txBody>
      </p:sp>
      <p:sp>
        <p:nvSpPr>
          <p:cNvPr id="59" name="TextBox 58"/>
          <p:cNvSpPr txBox="1"/>
          <p:nvPr/>
        </p:nvSpPr>
        <p:spPr>
          <a:xfrm>
            <a:off x="1319283" y="1305195"/>
            <a:ext cx="9842247" cy="646331"/>
          </a:xfrm>
          <a:prstGeom prst="rect">
            <a:avLst/>
          </a:prstGeom>
          <a:ln>
            <a:solidFill>
              <a:schemeClr val="bg1">
                <a:lumMod val="65000"/>
              </a:schemeClr>
            </a:solid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91440" rIns="50800" bIns="182880" numCol="1" spcCol="38100" rtlCol="0" anchor="ctr">
            <a:spAutoFit/>
          </a:bodyPr>
          <a:lstStyle/>
          <a:p>
            <a:pPr algn="ctr"/>
            <a:r>
              <a:rPr lang="en-US" sz="2400" dirty="0">
                <a:ea typeface="Verdana" panose="020B0604030504040204" pitchFamily="34" charset="0"/>
                <a:cs typeface="Segoe UI" panose="020B0502040204020203" pitchFamily="34" charset="0"/>
              </a:rPr>
              <a:t>Stanford-Washington University Eating Disorders Screen</a:t>
            </a:r>
          </a:p>
        </p:txBody>
      </p:sp>
      <p:grpSp>
        <p:nvGrpSpPr>
          <p:cNvPr id="60" name="Group 59"/>
          <p:cNvGrpSpPr/>
          <p:nvPr/>
        </p:nvGrpSpPr>
        <p:grpSpPr>
          <a:xfrm>
            <a:off x="356097" y="2352572"/>
            <a:ext cx="2638313" cy="1751763"/>
            <a:chOff x="229157" y="247082"/>
            <a:chExt cx="2637380" cy="2029856"/>
          </a:xfrm>
        </p:grpSpPr>
        <p:sp>
          <p:nvSpPr>
            <p:cNvPr id="61" name="Rounded Rectangle 60"/>
            <p:cNvSpPr/>
            <p:nvPr/>
          </p:nvSpPr>
          <p:spPr>
            <a:xfrm>
              <a:off x="229157" y="247082"/>
              <a:ext cx="2637380" cy="1999582"/>
            </a:xfrm>
            <a:prstGeom prst="roundRect">
              <a:avLst>
                <a:gd name="adj" fmla="val 10000"/>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2" name="Rounded Rectangle 4"/>
            <p:cNvSpPr txBox="1"/>
            <p:nvPr/>
          </p:nvSpPr>
          <p:spPr>
            <a:xfrm>
              <a:off x="235581" y="264430"/>
              <a:ext cx="2622522" cy="20125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400" b="1" dirty="0"/>
                <a:t>Low Risk </a:t>
              </a:r>
            </a:p>
            <a:p>
              <a:pPr algn="ctr" defTabSz="1066800">
                <a:lnSpc>
                  <a:spcPct val="90000"/>
                </a:lnSpc>
                <a:spcBef>
                  <a:spcPct val="0"/>
                </a:spcBef>
                <a:spcAft>
                  <a:spcPct val="35000"/>
                </a:spcAft>
              </a:pPr>
              <a:r>
                <a:rPr lang="en-US" sz="2400" b="0" kern="1200" dirty="0">
                  <a:solidFill>
                    <a:schemeClr val="tx1"/>
                  </a:solidFill>
                  <a:latin typeface="+mn-lt"/>
                </a:rPr>
                <a:t>Screen negative for EDs or elevated risk status</a:t>
              </a:r>
              <a:endParaRPr lang="en-US" sz="2400" kern="1200" dirty="0">
                <a:solidFill>
                  <a:schemeClr val="tx1"/>
                </a:solidFill>
                <a:latin typeface="+mn-lt"/>
              </a:endParaRPr>
            </a:p>
          </p:txBody>
        </p:sp>
      </p:grpSp>
      <p:grpSp>
        <p:nvGrpSpPr>
          <p:cNvPr id="63" name="Group 62"/>
          <p:cNvGrpSpPr/>
          <p:nvPr/>
        </p:nvGrpSpPr>
        <p:grpSpPr>
          <a:xfrm>
            <a:off x="3172769" y="2367552"/>
            <a:ext cx="2770809" cy="1784850"/>
            <a:chOff x="229157" y="247082"/>
            <a:chExt cx="2637380" cy="2068196"/>
          </a:xfrm>
        </p:grpSpPr>
        <p:sp>
          <p:nvSpPr>
            <p:cNvPr id="64" name="Rounded Rectangle 63"/>
            <p:cNvSpPr/>
            <p:nvPr/>
          </p:nvSpPr>
          <p:spPr>
            <a:xfrm>
              <a:off x="229157" y="247082"/>
              <a:ext cx="2637380" cy="1999582"/>
            </a:xfrm>
            <a:prstGeom prst="roundRect">
              <a:avLst>
                <a:gd name="adj" fmla="val 10000"/>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5" name="Rounded Rectangle 4"/>
            <p:cNvSpPr txBox="1"/>
            <p:nvPr/>
          </p:nvSpPr>
          <p:spPr>
            <a:xfrm>
              <a:off x="284894" y="279678"/>
              <a:ext cx="2520248" cy="2035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400" b="1" dirty="0"/>
                <a:t>High Risk</a:t>
              </a:r>
              <a:endParaRPr lang="en-US" sz="2400" b="0" kern="1200" dirty="0">
                <a:solidFill>
                  <a:schemeClr val="tx1"/>
                </a:solidFill>
                <a:latin typeface="+mn-lt"/>
              </a:endParaRPr>
            </a:p>
            <a:p>
              <a:pPr lvl="0" algn="ctr" defTabSz="1066800">
                <a:lnSpc>
                  <a:spcPct val="90000"/>
                </a:lnSpc>
                <a:spcBef>
                  <a:spcPct val="0"/>
                </a:spcBef>
                <a:spcAft>
                  <a:spcPct val="35000"/>
                </a:spcAft>
              </a:pPr>
              <a:r>
                <a:rPr lang="en-US" sz="2400" b="0" kern="1200" dirty="0">
                  <a:solidFill>
                    <a:schemeClr val="tx1"/>
                  </a:solidFill>
                  <a:latin typeface="+mn-lt"/>
                </a:rPr>
                <a:t>Screen negative for EDs but positive for elevated risk</a:t>
              </a:r>
              <a:endParaRPr lang="en-US" sz="2400" kern="1200" dirty="0">
                <a:solidFill>
                  <a:schemeClr val="tx1"/>
                </a:solidFill>
                <a:latin typeface="+mn-lt"/>
              </a:endParaRPr>
            </a:p>
          </p:txBody>
        </p:sp>
      </p:grpSp>
      <p:grpSp>
        <p:nvGrpSpPr>
          <p:cNvPr id="66" name="Group 65"/>
          <p:cNvGrpSpPr/>
          <p:nvPr/>
        </p:nvGrpSpPr>
        <p:grpSpPr>
          <a:xfrm>
            <a:off x="6431813" y="2352572"/>
            <a:ext cx="2552495" cy="1725637"/>
            <a:chOff x="238790" y="138469"/>
            <a:chExt cx="2627746" cy="2449451"/>
          </a:xfrm>
        </p:grpSpPr>
        <p:sp>
          <p:nvSpPr>
            <p:cNvPr id="67" name="Rounded Rectangle 66"/>
            <p:cNvSpPr/>
            <p:nvPr/>
          </p:nvSpPr>
          <p:spPr>
            <a:xfrm>
              <a:off x="244511" y="247082"/>
              <a:ext cx="2622025" cy="2340838"/>
            </a:xfrm>
            <a:prstGeom prst="roundRect">
              <a:avLst>
                <a:gd name="adj" fmla="val 10000"/>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Rounded Rectangle 4"/>
            <p:cNvSpPr txBox="1"/>
            <p:nvPr/>
          </p:nvSpPr>
          <p:spPr>
            <a:xfrm>
              <a:off x="238790" y="138469"/>
              <a:ext cx="2565596" cy="23408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400" b="1" dirty="0"/>
                <a:t>Clinical/Subclinical </a:t>
              </a:r>
              <a:endParaRPr lang="en-US" sz="2400" b="0" kern="1200" dirty="0">
                <a:solidFill>
                  <a:schemeClr val="tx1"/>
                </a:solidFill>
                <a:latin typeface="+mn-lt"/>
              </a:endParaRPr>
            </a:p>
            <a:p>
              <a:pPr lvl="0" algn="ctr" defTabSz="1066800">
                <a:lnSpc>
                  <a:spcPct val="90000"/>
                </a:lnSpc>
                <a:spcBef>
                  <a:spcPct val="0"/>
                </a:spcBef>
                <a:spcAft>
                  <a:spcPct val="35000"/>
                </a:spcAft>
              </a:pPr>
              <a:r>
                <a:rPr lang="en-US" sz="2400" b="0" kern="1200" dirty="0">
                  <a:solidFill>
                    <a:schemeClr val="tx1"/>
                  </a:solidFill>
                  <a:latin typeface="+mn-lt"/>
                </a:rPr>
                <a:t>Screen positive for ED (other than AN)</a:t>
              </a:r>
              <a:endParaRPr lang="en-US" sz="2400" kern="1200" dirty="0">
                <a:solidFill>
                  <a:schemeClr val="tx1"/>
                </a:solidFill>
                <a:latin typeface="+mn-lt"/>
              </a:endParaRPr>
            </a:p>
          </p:txBody>
        </p:sp>
      </p:grpSp>
      <p:grpSp>
        <p:nvGrpSpPr>
          <p:cNvPr id="69" name="Group 68"/>
          <p:cNvGrpSpPr/>
          <p:nvPr/>
        </p:nvGrpSpPr>
        <p:grpSpPr>
          <a:xfrm>
            <a:off x="9297847" y="2396836"/>
            <a:ext cx="2561854" cy="1724341"/>
            <a:chOff x="229157" y="247082"/>
            <a:chExt cx="2637380" cy="2050651"/>
          </a:xfrm>
        </p:grpSpPr>
        <p:sp>
          <p:nvSpPr>
            <p:cNvPr id="70" name="Rounded Rectangle 69"/>
            <p:cNvSpPr/>
            <p:nvPr/>
          </p:nvSpPr>
          <p:spPr>
            <a:xfrm>
              <a:off x="229157" y="247082"/>
              <a:ext cx="2637380" cy="1999582"/>
            </a:xfrm>
            <a:prstGeom prst="roundRect">
              <a:avLst>
                <a:gd name="adj" fmla="val 10000"/>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1" name="Rounded Rectangle 4"/>
            <p:cNvSpPr txBox="1"/>
            <p:nvPr/>
          </p:nvSpPr>
          <p:spPr>
            <a:xfrm>
              <a:off x="287723" y="305647"/>
              <a:ext cx="2520249" cy="1992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bg1"/>
                  </a:solidFill>
                  <a:latin typeface="+mn-lt"/>
                </a:rPr>
                <a:t>Possible Anorexia Nervosa (AN) </a:t>
              </a:r>
            </a:p>
            <a:p>
              <a:pPr lvl="0" algn="ctr" defTabSz="1066800">
                <a:lnSpc>
                  <a:spcPct val="90000"/>
                </a:lnSpc>
                <a:spcBef>
                  <a:spcPct val="0"/>
                </a:spcBef>
                <a:spcAft>
                  <a:spcPct val="35000"/>
                </a:spcAft>
              </a:pPr>
              <a:r>
                <a:rPr lang="en-US" sz="2400" b="0" kern="1200" dirty="0">
                  <a:solidFill>
                    <a:schemeClr val="tx1"/>
                  </a:solidFill>
                  <a:latin typeface="+mn-lt"/>
                </a:rPr>
                <a:t>Screen </a:t>
              </a:r>
              <a:r>
                <a:rPr lang="en-US" sz="2400" b="0" kern="1200" dirty="0">
                  <a:solidFill>
                    <a:schemeClr val="tx1"/>
                  </a:solidFill>
                </a:rPr>
                <a:t>positive for AN</a:t>
              </a:r>
              <a:endParaRPr lang="en-US" sz="2400" kern="1200" dirty="0">
                <a:solidFill>
                  <a:schemeClr val="tx1"/>
                </a:solidFill>
              </a:endParaRPr>
            </a:p>
          </p:txBody>
        </p:sp>
      </p:grpSp>
      <p:grpSp>
        <p:nvGrpSpPr>
          <p:cNvPr id="84" name="Group 83"/>
          <p:cNvGrpSpPr/>
          <p:nvPr/>
        </p:nvGrpSpPr>
        <p:grpSpPr>
          <a:xfrm>
            <a:off x="393454" y="4399578"/>
            <a:ext cx="2561854" cy="892004"/>
            <a:chOff x="217869" y="4769906"/>
            <a:chExt cx="2637380" cy="1225432"/>
          </a:xfrm>
        </p:grpSpPr>
        <p:sp>
          <p:nvSpPr>
            <p:cNvPr id="85" name="Rounded Rectangle 84"/>
            <p:cNvSpPr/>
            <p:nvPr/>
          </p:nvSpPr>
          <p:spPr>
            <a:xfrm>
              <a:off x="217869" y="4769906"/>
              <a:ext cx="2637380" cy="1225432"/>
            </a:xfrm>
            <a:prstGeom prst="roundRect">
              <a:avLst>
                <a:gd name="adj" fmla="val 10000"/>
              </a:avLst>
            </a:prstGeom>
            <a:solidFill>
              <a:schemeClr val="accent6">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6" name="Rounded Rectangle 4"/>
            <p:cNvSpPr txBox="1"/>
            <p:nvPr/>
          </p:nvSpPr>
          <p:spPr>
            <a:xfrm>
              <a:off x="253761" y="4805798"/>
              <a:ext cx="2565596" cy="1153648"/>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latin typeface="+mn-lt"/>
                </a:rPr>
                <a:t>Staying Fit</a:t>
              </a:r>
            </a:p>
          </p:txBody>
        </p:sp>
      </p:grpSp>
      <p:grpSp>
        <p:nvGrpSpPr>
          <p:cNvPr id="87" name="Group 86"/>
          <p:cNvGrpSpPr/>
          <p:nvPr/>
        </p:nvGrpSpPr>
        <p:grpSpPr>
          <a:xfrm>
            <a:off x="3274638" y="4403237"/>
            <a:ext cx="2561854" cy="892004"/>
            <a:chOff x="217869" y="4769906"/>
            <a:chExt cx="2637380" cy="1225432"/>
          </a:xfrm>
          <a:solidFill>
            <a:schemeClr val="accent3">
              <a:lumMod val="40000"/>
              <a:lumOff val="60000"/>
            </a:schemeClr>
          </a:solidFill>
        </p:grpSpPr>
        <p:sp>
          <p:nvSpPr>
            <p:cNvPr id="88" name="Rounded Rectangle 87"/>
            <p:cNvSpPr/>
            <p:nvPr/>
          </p:nvSpPr>
          <p:spPr>
            <a:xfrm>
              <a:off x="217869" y="4769906"/>
              <a:ext cx="2637380" cy="1225432"/>
            </a:xfrm>
            <a:prstGeom prst="roundRect">
              <a:avLst>
                <a:gd name="adj" fmla="val 10000"/>
              </a:avLst>
            </a:prstGeom>
            <a:solidFill>
              <a:schemeClr val="accent6">
                <a:lumMod val="40000"/>
                <a:lumOff val="6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9" name="Rounded Rectangle 4"/>
            <p:cNvSpPr txBox="1"/>
            <p:nvPr/>
          </p:nvSpPr>
          <p:spPr>
            <a:xfrm>
              <a:off x="253761" y="4805798"/>
              <a:ext cx="2565595" cy="1153648"/>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latin typeface="+mn-lt"/>
                </a:rPr>
                <a:t>Student Bodies- Classic</a:t>
              </a:r>
            </a:p>
          </p:txBody>
        </p:sp>
      </p:grpSp>
      <p:grpSp>
        <p:nvGrpSpPr>
          <p:cNvPr id="90" name="Group 89"/>
          <p:cNvGrpSpPr/>
          <p:nvPr/>
        </p:nvGrpSpPr>
        <p:grpSpPr>
          <a:xfrm>
            <a:off x="9354940" y="4420321"/>
            <a:ext cx="2504965" cy="892004"/>
            <a:chOff x="217869" y="4769906"/>
            <a:chExt cx="2660053" cy="1225432"/>
          </a:xfrm>
          <a:solidFill>
            <a:schemeClr val="bg2">
              <a:lumMod val="90000"/>
            </a:schemeClr>
          </a:solidFill>
        </p:grpSpPr>
        <p:sp>
          <p:nvSpPr>
            <p:cNvPr id="91" name="Rounded Rectangle 90"/>
            <p:cNvSpPr/>
            <p:nvPr/>
          </p:nvSpPr>
          <p:spPr>
            <a:xfrm>
              <a:off x="217869" y="4769906"/>
              <a:ext cx="2637380" cy="1225432"/>
            </a:xfrm>
            <a:prstGeom prst="roundRect">
              <a:avLst>
                <a:gd name="adj" fmla="val 10000"/>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2" name="Rounded Rectangle 4"/>
            <p:cNvSpPr txBox="1"/>
            <p:nvPr/>
          </p:nvSpPr>
          <p:spPr>
            <a:xfrm>
              <a:off x="312326" y="4828901"/>
              <a:ext cx="2565596" cy="115364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latin typeface="+mn-lt"/>
                </a:rPr>
                <a:t>Referral to counseling center</a:t>
              </a:r>
            </a:p>
          </p:txBody>
        </p:sp>
      </p:grpSp>
      <p:grpSp>
        <p:nvGrpSpPr>
          <p:cNvPr id="93" name="Group 92"/>
          <p:cNvGrpSpPr/>
          <p:nvPr/>
        </p:nvGrpSpPr>
        <p:grpSpPr>
          <a:xfrm>
            <a:off x="6414452" y="4399577"/>
            <a:ext cx="2561854" cy="892004"/>
            <a:chOff x="217869" y="4769906"/>
            <a:chExt cx="2637380" cy="1225432"/>
          </a:xfrm>
          <a:solidFill>
            <a:schemeClr val="accent3">
              <a:lumMod val="75000"/>
            </a:schemeClr>
          </a:solidFill>
        </p:grpSpPr>
        <p:sp>
          <p:nvSpPr>
            <p:cNvPr id="94" name="Rounded Rectangle 93"/>
            <p:cNvSpPr/>
            <p:nvPr/>
          </p:nvSpPr>
          <p:spPr>
            <a:xfrm>
              <a:off x="217869" y="4769906"/>
              <a:ext cx="2637380" cy="1225432"/>
            </a:xfrm>
            <a:prstGeom prst="roundRect">
              <a:avLst>
                <a:gd name="adj" fmla="val 10000"/>
              </a:avLst>
            </a:prstGeom>
            <a:solidFill>
              <a:schemeClr val="accent6">
                <a:lumMod val="60000"/>
                <a:lumOff val="4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5" name="Rounded Rectangle 4"/>
            <p:cNvSpPr txBox="1"/>
            <p:nvPr/>
          </p:nvSpPr>
          <p:spPr>
            <a:xfrm>
              <a:off x="252596" y="4895920"/>
              <a:ext cx="2565596" cy="973349"/>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kern="1200" dirty="0"/>
                <a:t>Student Bodies- Eating Disorders</a:t>
              </a:r>
              <a:endParaRPr lang="en-US" sz="3200" b="0" kern="1200" dirty="0"/>
            </a:p>
          </p:txBody>
        </p:sp>
      </p:grpSp>
      <p:sp>
        <p:nvSpPr>
          <p:cNvPr id="100" name="Line"/>
          <p:cNvSpPr/>
          <p:nvPr/>
        </p:nvSpPr>
        <p:spPr>
          <a:xfrm>
            <a:off x="1719358" y="4153409"/>
            <a:ext cx="0" cy="246030"/>
          </a:xfrm>
          <a:prstGeom prst="line">
            <a:avLst/>
          </a:prstGeom>
          <a:ln w="38100">
            <a:solidFill>
              <a:srgbClr val="000000"/>
            </a:solidFill>
            <a:miter lim="400000"/>
            <a:tailEnd type="triangle"/>
          </a:ln>
        </p:spPr>
        <p:txBody>
          <a:bodyPr lIns="50800" tIns="50800" rIns="50800" bIns="50800" anchor="ctr"/>
          <a:lstStyle/>
          <a:p>
            <a:pPr>
              <a:defRPr b="0">
                <a:latin typeface="Helvetica Light"/>
                <a:ea typeface="Helvetica Light"/>
                <a:cs typeface="Helvetica Light"/>
                <a:sym typeface="Helvetica Light"/>
              </a:defRPr>
            </a:pPr>
            <a:endParaRPr dirty="0"/>
          </a:p>
        </p:txBody>
      </p:sp>
      <p:sp>
        <p:nvSpPr>
          <p:cNvPr id="104" name="Line"/>
          <p:cNvSpPr/>
          <p:nvPr/>
        </p:nvSpPr>
        <p:spPr>
          <a:xfrm>
            <a:off x="10548387" y="2061077"/>
            <a:ext cx="1" cy="292628"/>
          </a:xfrm>
          <a:prstGeom prst="line">
            <a:avLst/>
          </a:prstGeom>
          <a:ln w="38100">
            <a:solidFill>
              <a:srgbClr val="000000"/>
            </a:solidFill>
            <a:miter lim="400000"/>
            <a:tailEnd type="triangle"/>
          </a:ln>
        </p:spPr>
        <p:txBody>
          <a:bodyPr lIns="50800" tIns="50800" rIns="50800" bIns="50800" anchor="ctr"/>
          <a:lstStyle/>
          <a:p>
            <a:pPr>
              <a:defRPr b="0">
                <a:latin typeface="Helvetica Light"/>
                <a:ea typeface="Helvetica Light"/>
                <a:cs typeface="Helvetica Light"/>
                <a:sym typeface="Helvetica Light"/>
              </a:defRPr>
            </a:pPr>
            <a:endParaRPr dirty="0"/>
          </a:p>
        </p:txBody>
      </p:sp>
      <p:sp>
        <p:nvSpPr>
          <p:cNvPr id="105" name="Slide Number Placeholder 1"/>
          <p:cNvSpPr txBox="1">
            <a:spLocks/>
          </p:cNvSpPr>
          <p:nvPr/>
        </p:nvSpPr>
        <p:spPr>
          <a:xfrm>
            <a:off x="180707" y="6483564"/>
            <a:ext cx="294460" cy="187367"/>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C71654-96A5-4280-94F3-931C61A9F92C}" type="slidenum">
              <a:rPr lang="en-US" smtClean="0"/>
              <a:pPr/>
              <a:t>8</a:t>
            </a:fld>
            <a:endParaRPr lang="en-US" dirty="0"/>
          </a:p>
        </p:txBody>
      </p:sp>
      <p:sp>
        <p:nvSpPr>
          <p:cNvPr id="4" name="TextBox 3">
            <a:extLst>
              <a:ext uri="{FF2B5EF4-FFF2-40B4-BE49-F238E27FC236}">
                <a16:creationId xmlns:a16="http://schemas.microsoft.com/office/drawing/2014/main" xmlns="" id="{117B7B52-C747-CB4C-B0CD-0678C0FE15E4}"/>
              </a:ext>
            </a:extLst>
          </p:cNvPr>
          <p:cNvSpPr txBox="1"/>
          <p:nvPr/>
        </p:nvSpPr>
        <p:spPr>
          <a:xfrm>
            <a:off x="1442919" y="5740157"/>
            <a:ext cx="9594974"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Students are offered a personalized, evidence-based, cognitive-behavioral therapy (CBT)-based HBI program or referred to resources, based on their level of risk or </a:t>
            </a:r>
            <a:r>
              <a:rPr lang="en-US" dirty="0" smtClean="0"/>
              <a:t>symptoms </a:t>
            </a:r>
          </a:p>
          <a:p>
            <a:pPr marL="285750" indent="-285750">
              <a:buFont typeface="Arial" panose="020B0604020202020204" pitchFamily="34" charset="0"/>
              <a:buChar char="•"/>
            </a:pPr>
            <a:r>
              <a:rPr lang="en-US" dirty="0" smtClean="0"/>
              <a:t>Once </a:t>
            </a:r>
            <a:r>
              <a:rPr lang="en-US" dirty="0"/>
              <a:t>enrolled, students access their intervention via web or mobile </a:t>
            </a:r>
            <a:r>
              <a:rPr lang="en-US" dirty="0" smtClean="0"/>
              <a:t>app</a:t>
            </a:r>
            <a:endParaRPr lang="en-US" dirty="0"/>
          </a:p>
        </p:txBody>
      </p:sp>
      <p:sp>
        <p:nvSpPr>
          <p:cNvPr id="109" name="Line">
            <a:extLst>
              <a:ext uri="{FF2B5EF4-FFF2-40B4-BE49-F238E27FC236}">
                <a16:creationId xmlns:a16="http://schemas.microsoft.com/office/drawing/2014/main" xmlns="" id="{C808910F-CC09-6F44-B255-644C64649F97}"/>
              </a:ext>
            </a:extLst>
          </p:cNvPr>
          <p:cNvSpPr/>
          <p:nvPr/>
        </p:nvSpPr>
        <p:spPr>
          <a:xfrm>
            <a:off x="4560166" y="4179550"/>
            <a:ext cx="0" cy="246030"/>
          </a:xfrm>
          <a:prstGeom prst="line">
            <a:avLst/>
          </a:prstGeom>
          <a:ln w="38100">
            <a:solidFill>
              <a:srgbClr val="000000"/>
            </a:solidFill>
            <a:miter lim="400000"/>
            <a:tailEnd type="triangle"/>
          </a:ln>
        </p:spPr>
        <p:txBody>
          <a:bodyPr lIns="50800" tIns="50800" rIns="50800" bIns="50800" anchor="ctr"/>
          <a:lstStyle/>
          <a:p>
            <a:pPr>
              <a:defRPr b="0">
                <a:latin typeface="Helvetica Light"/>
                <a:ea typeface="Helvetica Light"/>
                <a:cs typeface="Helvetica Light"/>
                <a:sym typeface="Helvetica Light"/>
              </a:defRPr>
            </a:pPr>
            <a:endParaRPr dirty="0"/>
          </a:p>
        </p:txBody>
      </p:sp>
      <p:sp>
        <p:nvSpPr>
          <p:cNvPr id="110" name="Line">
            <a:extLst>
              <a:ext uri="{FF2B5EF4-FFF2-40B4-BE49-F238E27FC236}">
                <a16:creationId xmlns:a16="http://schemas.microsoft.com/office/drawing/2014/main" xmlns="" id="{98D8ED46-589C-B64F-AD8B-F8028EB9F357}"/>
              </a:ext>
            </a:extLst>
          </p:cNvPr>
          <p:cNvSpPr/>
          <p:nvPr/>
        </p:nvSpPr>
        <p:spPr>
          <a:xfrm>
            <a:off x="7685370" y="4153407"/>
            <a:ext cx="0" cy="246030"/>
          </a:xfrm>
          <a:prstGeom prst="line">
            <a:avLst/>
          </a:prstGeom>
          <a:ln w="38100">
            <a:solidFill>
              <a:srgbClr val="000000"/>
            </a:solidFill>
            <a:miter lim="400000"/>
            <a:tailEnd type="triangle"/>
          </a:ln>
        </p:spPr>
        <p:txBody>
          <a:bodyPr lIns="50800" tIns="50800" rIns="50800" bIns="50800" anchor="ctr"/>
          <a:lstStyle/>
          <a:p>
            <a:pPr>
              <a:defRPr b="0">
                <a:latin typeface="Helvetica Light"/>
                <a:ea typeface="Helvetica Light"/>
                <a:cs typeface="Helvetica Light"/>
                <a:sym typeface="Helvetica Light"/>
              </a:defRPr>
            </a:pPr>
            <a:endParaRPr dirty="0"/>
          </a:p>
        </p:txBody>
      </p:sp>
      <p:sp>
        <p:nvSpPr>
          <p:cNvPr id="111" name="Line">
            <a:extLst>
              <a:ext uri="{FF2B5EF4-FFF2-40B4-BE49-F238E27FC236}">
                <a16:creationId xmlns:a16="http://schemas.microsoft.com/office/drawing/2014/main" xmlns="" id="{8BE75C52-82C9-0F41-8A08-75FA188BCDCF}"/>
              </a:ext>
            </a:extLst>
          </p:cNvPr>
          <p:cNvSpPr/>
          <p:nvPr/>
        </p:nvSpPr>
        <p:spPr>
          <a:xfrm>
            <a:off x="10548387" y="4174152"/>
            <a:ext cx="0" cy="246030"/>
          </a:xfrm>
          <a:prstGeom prst="line">
            <a:avLst/>
          </a:prstGeom>
          <a:ln w="38100">
            <a:solidFill>
              <a:srgbClr val="000000"/>
            </a:solidFill>
            <a:miter lim="400000"/>
            <a:tailEnd type="triangle"/>
          </a:ln>
        </p:spPr>
        <p:txBody>
          <a:bodyPr lIns="50800" tIns="50800" rIns="50800" bIns="50800" anchor="ctr"/>
          <a:lstStyle/>
          <a:p>
            <a:pPr>
              <a:defRPr b="0">
                <a:latin typeface="Helvetica Light"/>
                <a:ea typeface="Helvetica Light"/>
                <a:cs typeface="Helvetica Light"/>
                <a:sym typeface="Helvetica Light"/>
              </a:defRPr>
            </a:pPr>
            <a:endParaRPr dirty="0"/>
          </a:p>
        </p:txBody>
      </p:sp>
      <p:sp>
        <p:nvSpPr>
          <p:cNvPr id="5" name="TextBox 4">
            <a:extLst>
              <a:ext uri="{FF2B5EF4-FFF2-40B4-BE49-F238E27FC236}">
                <a16:creationId xmlns:a16="http://schemas.microsoft.com/office/drawing/2014/main" xmlns="" id="{D4887525-24BD-424A-8E52-5AEC1016FC45}"/>
              </a:ext>
            </a:extLst>
          </p:cNvPr>
          <p:cNvSpPr txBox="1"/>
          <p:nvPr/>
        </p:nvSpPr>
        <p:spPr>
          <a:xfrm>
            <a:off x="11546237" y="-88340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4306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7" grpId="0" animBg="1"/>
      <p:bldP spid="58" grpId="0" animBg="1"/>
      <p:bldP spid="100" grpId="0" animBg="1"/>
      <p:bldP spid="104" grpId="0" animBg="1"/>
      <p:bldP spid="4" grpId="0" animBg="1"/>
      <p:bldP spid="109" grpId="0" animBg="1"/>
      <p:bldP spid="110" grpId="0" animBg="1"/>
      <p:bldP spid="1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B6EB0C6-606C-4AFB-8FF8-AB43606B95BD}"/>
              </a:ext>
            </a:extLst>
          </p:cNvPr>
          <p:cNvSpPr/>
          <p:nvPr/>
        </p:nvSpPr>
        <p:spPr>
          <a:xfrm>
            <a:off x="7215612" y="1648186"/>
            <a:ext cx="4978676"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xmlns="" id="{F95B55F4-B501-3440-8904-A1C7F049CBE8}"/>
              </a:ext>
            </a:extLst>
          </p:cNvPr>
          <p:cNvSpPr>
            <a:spLocks noChangeAspect="1"/>
          </p:cNvSpPr>
          <p:nvPr/>
        </p:nvSpPr>
        <p:spPr>
          <a:xfrm>
            <a:off x="6535550" y="1648186"/>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1C63C2D9-0850-4620-BE32-11F44A927662}"/>
              </a:ext>
            </a:extLst>
          </p:cNvPr>
          <p:cNvSpPr>
            <a:spLocks noGrp="1"/>
          </p:cNvSpPr>
          <p:nvPr>
            <p:ph type="title"/>
          </p:nvPr>
        </p:nvSpPr>
        <p:spPr/>
        <p:txBody>
          <a:bodyPr/>
          <a:lstStyle/>
          <a:p>
            <a:r>
              <a:rPr lang="en-US" dirty="0" smtClean="0"/>
              <a:t>HBI: The Current study</a:t>
            </a:r>
            <a:endParaRPr lang="en-US" dirty="0"/>
          </a:p>
        </p:txBody>
      </p:sp>
      <p:sp>
        <p:nvSpPr>
          <p:cNvPr id="5" name="Content Placeholder 4">
            <a:extLst>
              <a:ext uri="{FF2B5EF4-FFF2-40B4-BE49-F238E27FC236}">
                <a16:creationId xmlns:a16="http://schemas.microsoft.com/office/drawing/2014/main" xmlns="" id="{93A6F33C-3AFE-474E-AC15-C00F368C3C6A}"/>
              </a:ext>
            </a:extLst>
          </p:cNvPr>
          <p:cNvSpPr>
            <a:spLocks noGrp="1"/>
          </p:cNvSpPr>
          <p:nvPr>
            <p:ph idx="15"/>
          </p:nvPr>
        </p:nvSpPr>
        <p:spPr>
          <a:xfrm>
            <a:off x="680934" y="1921784"/>
            <a:ext cx="3445566" cy="495389"/>
          </a:xfrm>
        </p:spPr>
        <p:txBody>
          <a:bodyPr/>
          <a:lstStyle/>
          <a:p>
            <a:r>
              <a:rPr lang="en-US" dirty="0" smtClean="0"/>
              <a:t>Primary aim</a:t>
            </a:r>
            <a:endParaRPr lang="en-US" dirty="0"/>
          </a:p>
        </p:txBody>
      </p:sp>
      <p:sp>
        <p:nvSpPr>
          <p:cNvPr id="3" name="Content Placeholder 2">
            <a:extLst>
              <a:ext uri="{FF2B5EF4-FFF2-40B4-BE49-F238E27FC236}">
                <a16:creationId xmlns:a16="http://schemas.microsoft.com/office/drawing/2014/main" xmlns="" id="{65015163-D5FD-4849-978B-77883FAF7928}"/>
              </a:ext>
            </a:extLst>
          </p:cNvPr>
          <p:cNvSpPr>
            <a:spLocks noGrp="1"/>
          </p:cNvSpPr>
          <p:nvPr>
            <p:ph idx="1"/>
          </p:nvPr>
        </p:nvSpPr>
        <p:spPr/>
        <p:txBody>
          <a:bodyPr/>
          <a:lstStyle/>
          <a:p>
            <a:pPr algn="l"/>
            <a:r>
              <a:rPr lang="en-US" sz="2400" dirty="0" smtClean="0"/>
              <a:t>Test the </a:t>
            </a:r>
            <a:r>
              <a:rPr lang="en-US" sz="2400" dirty="0"/>
              <a:t>hypothesis that Student Bodies-Eating Disorders (SB-ED) would significantly improve ED </a:t>
            </a:r>
            <a:r>
              <a:rPr lang="en-US" sz="2400" dirty="0" smtClean="0"/>
              <a:t>psychopathology compared to referral </a:t>
            </a:r>
            <a:r>
              <a:rPr lang="en-US" sz="2400" dirty="0"/>
              <a:t>to usual care among college women with </a:t>
            </a:r>
            <a:r>
              <a:rPr lang="en-US" sz="2400" dirty="0" smtClean="0"/>
              <a:t>EDs</a:t>
            </a:r>
            <a:endParaRPr lang="en-US" sz="2400" dirty="0"/>
          </a:p>
        </p:txBody>
      </p:sp>
      <p:sp>
        <p:nvSpPr>
          <p:cNvPr id="8" name="Content Placeholder 7">
            <a:extLst>
              <a:ext uri="{FF2B5EF4-FFF2-40B4-BE49-F238E27FC236}">
                <a16:creationId xmlns:a16="http://schemas.microsoft.com/office/drawing/2014/main" xmlns="" id="{C8438480-8B6F-44E5-A602-6240C1B85FB3}"/>
              </a:ext>
            </a:extLst>
          </p:cNvPr>
          <p:cNvSpPr>
            <a:spLocks noGrp="1"/>
          </p:cNvSpPr>
          <p:nvPr>
            <p:ph idx="19"/>
          </p:nvPr>
        </p:nvSpPr>
        <p:spPr>
          <a:xfrm>
            <a:off x="6648450" y="2863158"/>
            <a:ext cx="5334000" cy="3130322"/>
          </a:xfrm>
        </p:spPr>
        <p:txBody>
          <a:bodyPr/>
          <a:lstStyle/>
          <a:p>
            <a:pPr>
              <a:spcBef>
                <a:spcPts val="0"/>
              </a:spcBef>
            </a:pPr>
            <a:r>
              <a:rPr lang="en-US" sz="2400" dirty="0" smtClean="0"/>
              <a:t>Test </a:t>
            </a:r>
            <a:r>
              <a:rPr lang="en-US" sz="2400" dirty="0"/>
              <a:t>the hypotheses that SB-ED, compared to referral usual care, </a:t>
            </a:r>
            <a:r>
              <a:rPr lang="en-US" sz="2400" dirty="0" smtClean="0"/>
              <a:t>would:</a:t>
            </a:r>
            <a:endParaRPr lang="en-US" sz="2400" dirty="0"/>
          </a:p>
          <a:p>
            <a:pPr marL="342900" indent="-342900">
              <a:spcBef>
                <a:spcPts val="0"/>
              </a:spcBef>
              <a:buFont typeface="Arial" panose="020B0604020202020204" pitchFamily="34" charset="0"/>
              <a:buChar char="•"/>
            </a:pPr>
            <a:r>
              <a:rPr lang="en-US" sz="2400" dirty="0" smtClean="0"/>
              <a:t>Reduce </a:t>
            </a:r>
            <a:r>
              <a:rPr lang="en-US" sz="2400" dirty="0"/>
              <a:t>ED behaviors (i.e., binge eating and compensatory </a:t>
            </a:r>
            <a:r>
              <a:rPr lang="en-US" sz="2400" dirty="0" smtClean="0"/>
              <a:t>behaviors), </a:t>
            </a:r>
            <a:r>
              <a:rPr lang="en-US" sz="2400" dirty="0"/>
              <a:t>depression, anxiety</a:t>
            </a:r>
            <a:r>
              <a:rPr lang="en-US" sz="2400" dirty="0" smtClean="0"/>
              <a:t>, and </a:t>
            </a:r>
            <a:r>
              <a:rPr lang="en-US" sz="2400" dirty="0"/>
              <a:t>ED-associated clinical </a:t>
            </a:r>
            <a:r>
              <a:rPr lang="en-US" sz="2400" dirty="0" smtClean="0"/>
              <a:t>impairment</a:t>
            </a:r>
          </a:p>
          <a:p>
            <a:pPr marL="342900" indent="-342900">
              <a:spcBef>
                <a:spcPts val="0"/>
              </a:spcBef>
              <a:buFont typeface="Arial" panose="020B0604020202020204" pitchFamily="34" charset="0"/>
              <a:buChar char="•"/>
            </a:pPr>
            <a:r>
              <a:rPr lang="en-US" sz="2400" dirty="0" smtClean="0"/>
              <a:t>Increase </a:t>
            </a:r>
            <a:r>
              <a:rPr lang="en-US" sz="2400" dirty="0"/>
              <a:t>realized treatment access </a:t>
            </a:r>
          </a:p>
        </p:txBody>
      </p:sp>
      <p:sp>
        <p:nvSpPr>
          <p:cNvPr id="9" name="Content Placeholder 8">
            <a:extLst>
              <a:ext uri="{FF2B5EF4-FFF2-40B4-BE49-F238E27FC236}">
                <a16:creationId xmlns:a16="http://schemas.microsoft.com/office/drawing/2014/main" xmlns="" id="{A1EE8A19-6968-4C81-B180-20FEF61ADEE1}"/>
              </a:ext>
            </a:extLst>
          </p:cNvPr>
          <p:cNvSpPr>
            <a:spLocks noGrp="1"/>
          </p:cNvSpPr>
          <p:nvPr>
            <p:ph idx="20"/>
          </p:nvPr>
        </p:nvSpPr>
        <p:spPr/>
        <p:txBody>
          <a:bodyPr/>
          <a:lstStyle/>
          <a:p>
            <a:r>
              <a:rPr lang="en-US" dirty="0" smtClean="0"/>
              <a:t>Secondary aims</a:t>
            </a:r>
            <a:endParaRPr lang="en-US" dirty="0"/>
          </a:p>
        </p:txBody>
      </p:sp>
      <p:sp>
        <p:nvSpPr>
          <p:cNvPr id="11" name="TextBox 10"/>
          <p:cNvSpPr txBox="1"/>
          <p:nvPr/>
        </p:nvSpPr>
        <p:spPr>
          <a:xfrm>
            <a:off x="4573028" y="1776824"/>
            <a:ext cx="495300" cy="769441"/>
          </a:xfrm>
          <a:prstGeom prst="rect">
            <a:avLst/>
          </a:prstGeom>
          <a:noFill/>
        </p:spPr>
        <p:txBody>
          <a:bodyPr wrap="square" rtlCol="0">
            <a:spAutoFit/>
          </a:bodyPr>
          <a:lstStyle/>
          <a:p>
            <a:r>
              <a:rPr lang="en-US" sz="4400" b="1" dirty="0" smtClean="0">
                <a:solidFill>
                  <a:schemeClr val="bg1"/>
                </a:solidFill>
              </a:rPr>
              <a:t>1</a:t>
            </a:r>
            <a:endParaRPr lang="en-US" sz="4400" b="1" dirty="0">
              <a:solidFill>
                <a:schemeClr val="bg1"/>
              </a:solidFill>
            </a:endParaRPr>
          </a:p>
        </p:txBody>
      </p:sp>
      <p:sp>
        <p:nvSpPr>
          <p:cNvPr id="15" name="TextBox 14"/>
          <p:cNvSpPr txBox="1"/>
          <p:nvPr/>
        </p:nvSpPr>
        <p:spPr>
          <a:xfrm>
            <a:off x="6798671" y="1784757"/>
            <a:ext cx="495300" cy="769441"/>
          </a:xfrm>
          <a:prstGeom prst="rect">
            <a:avLst/>
          </a:prstGeom>
          <a:noFill/>
        </p:spPr>
        <p:txBody>
          <a:bodyPr wrap="square" rtlCol="0">
            <a:spAutoFit/>
          </a:bodyPr>
          <a:lstStyle/>
          <a:p>
            <a:r>
              <a:rPr lang="en-US" sz="4400" b="1" dirty="0">
                <a:solidFill>
                  <a:schemeClr val="bg1"/>
                </a:solidFill>
              </a:rPr>
              <a:t>2</a:t>
            </a:r>
          </a:p>
        </p:txBody>
      </p:sp>
    </p:spTree>
    <p:extLst>
      <p:ext uri="{BB962C8B-B14F-4D97-AF65-F5344CB8AC3E}">
        <p14:creationId xmlns:p14="http://schemas.microsoft.com/office/powerpoint/2010/main" val="2694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8" grpId="0" uiExpand="1" build="p"/>
      <p:bldP spid="9" grpId="0" build="p"/>
      <p:bldP spid="15" grpId="0"/>
    </p:bldLst>
  </p:timing>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A9B47F-3DD8-4645-81DC-B88780643C07}">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TF34076243</Template>
  <TotalTime>0</TotalTime>
  <Words>3815</Words>
  <Application>Microsoft Macintosh PowerPoint</Application>
  <PresentationFormat>Widescreen</PresentationFormat>
  <Paragraphs>418</Paragraphs>
  <Slides>31</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Arial</vt:lpstr>
      <vt:lpstr>Calibri</vt:lpstr>
      <vt:lpstr>Corbel</vt:lpstr>
      <vt:lpstr>Helvetica</vt:lpstr>
      <vt:lpstr>Helvetica Light</vt:lpstr>
      <vt:lpstr>Helvetica Neue</vt:lpstr>
      <vt:lpstr>Helvetica Neue Medium</vt:lpstr>
      <vt:lpstr>Segoe UI</vt:lpstr>
      <vt:lpstr>Tahoma</vt:lpstr>
      <vt:lpstr>Verdana</vt:lpstr>
      <vt:lpstr>Wingdings</vt:lpstr>
      <vt:lpstr>Office Theme</vt:lpstr>
      <vt:lpstr>PowerPoint Presentation</vt:lpstr>
      <vt:lpstr>Our Team</vt:lpstr>
      <vt:lpstr>The problem of Eating disorders on college campuses</vt:lpstr>
      <vt:lpstr>Limited access to care</vt:lpstr>
      <vt:lpstr>Barriers to Care</vt:lpstr>
      <vt:lpstr>Potential for mobile technology</vt:lpstr>
      <vt:lpstr>Healthy Body Image (HBI) Program</vt:lpstr>
      <vt:lpstr>HBI Screening Algorithm</vt:lpstr>
      <vt:lpstr>HBI: The Current study</vt:lpstr>
      <vt:lpstr>HBI: Design</vt:lpstr>
      <vt:lpstr>Intervention: sb-ed</vt:lpstr>
      <vt:lpstr>Intervention: SB-ED</vt:lpstr>
      <vt:lpstr>participants</vt:lpstr>
      <vt:lpstr>Analytic Strategy</vt:lpstr>
      <vt:lpstr>MAIN OUTCOME: ED PSYCHOPATHOLOGY</vt:lpstr>
      <vt:lpstr>Secondary outcomes: ED BEHAVIOR FREQUENCIES</vt:lpstr>
      <vt:lpstr>Secondary outcomes: Clinical impairment</vt:lpstr>
      <vt:lpstr>Secondary outcomes: DEPRESSION AND ANXIETY</vt:lpstr>
      <vt:lpstr>Secondary outcomes: realized treatment access</vt:lpstr>
      <vt:lpstr>Intervention engagement</vt:lpstr>
      <vt:lpstr>summary</vt:lpstr>
      <vt:lpstr>Gaps remain</vt:lpstr>
      <vt:lpstr>Next steps: iAIM edu</vt:lpstr>
      <vt:lpstr>Next Steps: Improving Uptake from Screening Referral to Treatment</vt:lpstr>
      <vt:lpstr>Next Steps: Training the Workforce to Deliver Evidence-Based Treatments</vt:lpstr>
      <vt:lpstr>Next steps: implementation science</vt:lpstr>
      <vt:lpstr>conclusion</vt:lpstr>
      <vt:lpstr>Thank you!</vt:lpstr>
      <vt:lpstr>HBI: Measures</vt:lpstr>
      <vt:lpstr>SECONDARY OUTCOME MEASURE: ABSTINENCE</vt:lpstr>
      <vt:lpstr>Next Steps: Screening guidelines</vt:lpstr>
    </vt:vector>
  </TitlesOfParts>
  <Manager/>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2019-09-05T14:17:54Z</dcterms:created>
  <dcterms:modified xsi:type="dcterms:W3CDTF">2019-09-12T17:21:18Z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